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6" r:id="rId1"/>
  </p:sldMasterIdLst>
  <p:sldIdLst>
    <p:sldId id="264" r:id="rId2"/>
    <p:sldId id="26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713"/>
    <a:srgbClr val="14E07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16" autoAdjust="0"/>
    <p:restoredTop sz="94660"/>
  </p:normalViewPr>
  <p:slideViewPr>
    <p:cSldViewPr snapToGrid="0" showGuides="1">
      <p:cViewPr varScale="1">
        <p:scale>
          <a:sx n="39" d="100"/>
          <a:sy n="39" d="100"/>
        </p:scale>
        <p:origin x="1728" y="48"/>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0940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168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6075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407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9363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3872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523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4385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8493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1791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DE6118-2437-4B30-8E3C-4D2BE6020583}" type="datetimeFigureOut">
              <a:rPr lang="en-US" smtClean="0"/>
              <a:pPr/>
              <a:t>8/14/2018</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5173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87DE6118-2437-4B30-8E3C-4D2BE6020583}" type="datetimeFigureOut">
              <a:rPr lang="en-US" smtClean="0"/>
              <a:pPr/>
              <a:t>8/14/2018</a:t>
            </a:fld>
            <a:endParaRPr lang="en-US" dirty="0"/>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2043142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76" userDrawn="1">
          <p15:clr>
            <a:srgbClr val="F26B43"/>
          </p15:clr>
        </p15:guide>
        <p15:guide id="2" orient="horz" pos="2080" userDrawn="1">
          <p15:clr>
            <a:srgbClr val="F26B43"/>
          </p15:clr>
        </p15:guide>
        <p15:guide id="3" orient="horz" pos="5339" userDrawn="1">
          <p15:clr>
            <a:srgbClr val="F26B43"/>
          </p15:clr>
        </p15:guide>
        <p15:guide id="4" orient="horz" pos="624" userDrawn="1">
          <p15:clr>
            <a:srgbClr val="F26B43"/>
          </p15:clr>
        </p15:guide>
        <p15:guide id="5" orient="horz" pos="2184" userDrawn="1">
          <p15:clr>
            <a:srgbClr val="F26B43"/>
          </p15:clr>
        </p15:guide>
        <p15:guide id="6" pos="3888" userDrawn="1">
          <p15:clr>
            <a:srgbClr val="F26B43"/>
          </p15:clr>
        </p15:guide>
        <p15:guide id="7" pos="527" userDrawn="1">
          <p15:clr>
            <a:srgbClr val="F26B43"/>
          </p15:clr>
        </p15:guide>
        <p15:guide id="8" pos="48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tsukasa@heisei-u.ac.j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rgbClr val="ED3713"/>
          </a:fgClr>
          <a:bgClr>
            <a:schemeClr val="bg1"/>
          </a:bgClr>
        </a:pattFill>
        <a:effectLst/>
      </p:bgPr>
    </p:bg>
    <p:spTree>
      <p:nvGrpSpPr>
        <p:cNvPr id="1" name=""/>
        <p:cNvGrpSpPr/>
        <p:nvPr/>
      </p:nvGrpSpPr>
      <p:grpSpPr>
        <a:xfrm>
          <a:off x="0" y="0"/>
          <a:ext cx="0" cy="0"/>
          <a:chOff x="0" y="0"/>
          <a:chExt cx="0" cy="0"/>
        </a:xfrm>
      </p:grpSpPr>
      <p:sp>
        <p:nvSpPr>
          <p:cNvPr id="18" name="正方形/長方形 17"/>
          <p:cNvSpPr/>
          <p:nvPr/>
        </p:nvSpPr>
        <p:spPr>
          <a:xfrm>
            <a:off x="0" y="-44188"/>
            <a:ext cx="6858000" cy="5798619"/>
          </a:xfrm>
          <a:prstGeom prst="rect">
            <a:avLst/>
          </a:prstGeom>
          <a:pattFill prst="pct50">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85472" y="5742829"/>
            <a:ext cx="6087055" cy="284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12163" y="1374939"/>
            <a:ext cx="2444621" cy="4127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16966" y="-392"/>
            <a:ext cx="3433665" cy="584775"/>
          </a:xfrm>
          <a:prstGeom prst="rect">
            <a:avLst/>
          </a:prstGeom>
          <a:noFill/>
        </p:spPr>
        <p:txBody>
          <a:bodyPr wrap="square" rtlCol="0">
            <a:spAutoFit/>
          </a:bodyPr>
          <a:lstStyle/>
          <a:p>
            <a:pPr algn="dist"/>
            <a:r>
              <a:rPr kumimoji="1" lang="ja-JP" altLang="en-US" dirty="0">
                <a:ln w="76200">
                  <a:solidFill>
                    <a:schemeClr val="bg1"/>
                  </a:solidFill>
                </a:ln>
                <a:latin typeface="HGP創英角ｺﾞｼｯｸUB" panose="020B0900000000000000" pitchFamily="50" charset="-128"/>
                <a:ea typeface="HGP創英角ｺﾞｼｯｸUB" panose="020B0900000000000000" pitchFamily="50" charset="-128"/>
              </a:rPr>
              <a:t>第</a:t>
            </a:r>
            <a:r>
              <a:rPr kumimoji="1" lang="en-US" altLang="ja-JP" sz="3200" dirty="0">
                <a:ln w="76200">
                  <a:solidFill>
                    <a:schemeClr val="bg1"/>
                  </a:solidFill>
                </a:ln>
                <a:latin typeface="HGP創英角ｺﾞｼｯｸUB" panose="020B0900000000000000" pitchFamily="50" charset="-128"/>
                <a:ea typeface="HGP創英角ｺﾞｼｯｸUB" panose="020B0900000000000000" pitchFamily="50" charset="-128"/>
              </a:rPr>
              <a:t>12</a:t>
            </a:r>
            <a:r>
              <a:rPr kumimoji="1" lang="ja-JP" altLang="en-US" dirty="0">
                <a:ln w="76200">
                  <a:solidFill>
                    <a:schemeClr val="bg1"/>
                  </a:solidFill>
                </a:ln>
                <a:latin typeface="HGP創英角ｺﾞｼｯｸUB" panose="020B0900000000000000" pitchFamily="50" charset="-128"/>
                <a:ea typeface="HGP創英角ｺﾞｼｯｸUB" panose="020B0900000000000000" pitchFamily="50" charset="-128"/>
              </a:rPr>
              <a:t>回みゆきよりみちかふぇ</a:t>
            </a:r>
          </a:p>
        </p:txBody>
      </p:sp>
      <p:sp>
        <p:nvSpPr>
          <p:cNvPr id="3" name="テキスト ボックス 2"/>
          <p:cNvSpPr txBox="1"/>
          <p:nvPr/>
        </p:nvSpPr>
        <p:spPr>
          <a:xfrm>
            <a:off x="370894" y="584383"/>
            <a:ext cx="6037879" cy="646331"/>
          </a:xfrm>
          <a:prstGeom prst="rect">
            <a:avLst/>
          </a:prstGeom>
          <a:noFill/>
        </p:spPr>
        <p:txBody>
          <a:bodyPr wrap="square" rtlCol="0">
            <a:spAutoFit/>
          </a:bodyPr>
          <a:lstStyle/>
          <a:p>
            <a:pPr algn="dist"/>
            <a:r>
              <a:rPr kumimoji="1" lang="ja-JP" altLang="en-US" sz="3600" dirty="0">
                <a:ln w="127000">
                  <a:solidFill>
                    <a:schemeClr val="tx1"/>
                  </a:solidFill>
                </a:ln>
                <a:latin typeface="HGP創英角ｺﾞｼｯｸUB" panose="020B0900000000000000" pitchFamily="50" charset="-128"/>
                <a:ea typeface="HGP創英角ｺﾞｼｯｸUB" panose="020B0900000000000000" pitchFamily="50" charset="-128"/>
              </a:rPr>
              <a:t>藤田和子さん</a:t>
            </a:r>
            <a:r>
              <a:rPr kumimoji="1" lang="ja-JP" altLang="en-US" sz="2400" dirty="0">
                <a:ln w="127000">
                  <a:solidFill>
                    <a:schemeClr val="tx1"/>
                  </a:solidFill>
                </a:ln>
                <a:latin typeface="HGP創英角ｺﾞｼｯｸUB" panose="020B0900000000000000" pitchFamily="50" charset="-128"/>
                <a:ea typeface="HGP創英角ｺﾞｼｯｸUB" panose="020B0900000000000000" pitchFamily="50" charset="-128"/>
              </a:rPr>
              <a:t>講演会</a:t>
            </a:r>
          </a:p>
        </p:txBody>
      </p:sp>
      <p:sp>
        <p:nvSpPr>
          <p:cNvPr id="5" name="テキスト ボックス 4"/>
          <p:cNvSpPr txBox="1"/>
          <p:nvPr/>
        </p:nvSpPr>
        <p:spPr>
          <a:xfrm>
            <a:off x="852420" y="6264408"/>
            <a:ext cx="4310129" cy="461665"/>
          </a:xfrm>
          <a:prstGeom prst="rect">
            <a:avLst/>
          </a:prstGeom>
          <a:noFill/>
        </p:spPr>
        <p:txBody>
          <a:bodyPr wrap="square" rtlCol="0">
            <a:spAutoFit/>
          </a:bodyPr>
          <a:lstStyle/>
          <a:p>
            <a:r>
              <a:rPr kumimoji="1" lang="ja-JP" altLang="en-US" sz="1200" dirty="0">
                <a:latin typeface="Segoe UI" panose="020B0502040204020203" pitchFamily="34" charset="0"/>
                <a:ea typeface="メイリオ" panose="020B0604030504040204" pitchFamily="50" charset="-128"/>
                <a:cs typeface="Segoe UI" panose="020B0502040204020203" pitchFamily="34" charset="0"/>
              </a:rPr>
              <a:t>車でお越しの方は、中国中央病院駐車場をご利用ください。</a:t>
            </a:r>
            <a:endParaRPr kumimoji="1" lang="en-US" altLang="ja-JP" sz="1200" dirty="0">
              <a:latin typeface="Segoe UI" panose="020B0502040204020203" pitchFamily="34" charset="0"/>
              <a:ea typeface="メイリオ" panose="020B0604030504040204" pitchFamily="50" charset="-128"/>
              <a:cs typeface="Segoe UI" panose="020B0502040204020203" pitchFamily="34" charset="0"/>
            </a:endParaRPr>
          </a:p>
          <a:p>
            <a:r>
              <a:rPr kumimoji="1" lang="ja-JP" altLang="en-US" sz="1200" dirty="0">
                <a:latin typeface="Segoe UI" panose="020B0502040204020203" pitchFamily="34" charset="0"/>
                <a:ea typeface="メイリオ" panose="020B0604030504040204" pitchFamily="50" charset="-128"/>
                <a:cs typeface="Segoe UI" panose="020B0502040204020203" pitchFamily="34" charset="0"/>
              </a:rPr>
              <a:t>　</a:t>
            </a:r>
            <a:r>
              <a:rPr kumimoji="1" lang="ja-JP" altLang="en-US" sz="1050" dirty="0">
                <a:latin typeface="Segoe UI" panose="020B0502040204020203" pitchFamily="34" charset="0"/>
                <a:ea typeface="メイリオ" panose="020B0604030504040204" pitchFamily="50" charset="-128"/>
                <a:cs typeface="Segoe UI" panose="020B0502040204020203" pitchFamily="34" charset="0"/>
              </a:rPr>
              <a:t>駐車料金（</a:t>
            </a:r>
            <a:r>
              <a:rPr kumimoji="1" lang="en-US" altLang="ja-JP" sz="1200" dirty="0">
                <a:latin typeface="Segoe UI" panose="020B0502040204020203" pitchFamily="34" charset="0"/>
                <a:ea typeface="メイリオ" panose="020B0604030504040204" pitchFamily="50" charset="-128"/>
                <a:cs typeface="Segoe UI" panose="020B0502040204020203" pitchFamily="34" charset="0"/>
              </a:rPr>
              <a:t>1</a:t>
            </a:r>
            <a:r>
              <a:rPr kumimoji="1" lang="ja-JP" altLang="en-US" sz="1050" dirty="0">
                <a:latin typeface="Segoe UI" panose="020B0502040204020203" pitchFamily="34" charset="0"/>
                <a:ea typeface="メイリオ" panose="020B0604030504040204" pitchFamily="50" charset="-128"/>
                <a:cs typeface="Segoe UI" panose="020B0502040204020203" pitchFamily="34" charset="0"/>
              </a:rPr>
              <a:t>時間につき</a:t>
            </a:r>
            <a:r>
              <a:rPr kumimoji="1" lang="en-US" altLang="ja-JP" sz="1200" dirty="0">
                <a:latin typeface="Segoe UI" panose="020B0502040204020203" pitchFamily="34" charset="0"/>
                <a:ea typeface="メイリオ" panose="020B0604030504040204" pitchFamily="50" charset="-128"/>
                <a:cs typeface="Segoe UI" panose="020B0502040204020203" pitchFamily="34" charset="0"/>
              </a:rPr>
              <a:t>100</a:t>
            </a:r>
            <a:r>
              <a:rPr kumimoji="1" lang="ja-JP" altLang="en-US" sz="1050" dirty="0">
                <a:latin typeface="Segoe UI" panose="020B0502040204020203" pitchFamily="34" charset="0"/>
                <a:ea typeface="メイリオ" panose="020B0604030504040204" pitchFamily="50" charset="-128"/>
                <a:cs typeface="Segoe UI" panose="020B0502040204020203" pitchFamily="34" charset="0"/>
              </a:rPr>
              <a:t>円ご負担ください）</a:t>
            </a:r>
          </a:p>
        </p:txBody>
      </p:sp>
      <p:sp>
        <p:nvSpPr>
          <p:cNvPr id="77" name="テキスト ボックス 76"/>
          <p:cNvSpPr txBox="1"/>
          <p:nvPr/>
        </p:nvSpPr>
        <p:spPr>
          <a:xfrm>
            <a:off x="438201" y="5784503"/>
            <a:ext cx="3809949" cy="523220"/>
          </a:xfrm>
          <a:prstGeom prst="rect">
            <a:avLst/>
          </a:prstGeom>
          <a:noFill/>
        </p:spPr>
        <p:txBody>
          <a:bodyPr wrap="squar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cs typeface="Segoe UI" panose="020B0502040204020203" pitchFamily="34" charset="0"/>
              </a:rPr>
              <a:t>場所：</a:t>
            </a:r>
            <a:r>
              <a:rPr kumimoji="1" lang="ja-JP" altLang="en-US" sz="1400" dirty="0">
                <a:latin typeface="Segoe UI" panose="020B0502040204020203" pitchFamily="34" charset="0"/>
                <a:ea typeface="メイリオ" panose="020B0604030504040204" pitchFamily="50" charset="-128"/>
                <a:cs typeface="Segoe UI" panose="020B0502040204020203" pitchFamily="34" charset="0"/>
              </a:rPr>
              <a:t>福山平成大学</a:t>
            </a:r>
            <a:endParaRPr kumimoji="1" lang="en-US" altLang="ja-JP" sz="1400" dirty="0">
              <a:latin typeface="Segoe UI" panose="020B0502040204020203" pitchFamily="34" charset="0"/>
              <a:ea typeface="メイリオ" panose="020B0604030504040204" pitchFamily="50" charset="-128"/>
              <a:cs typeface="Segoe UI" panose="020B0502040204020203" pitchFamily="34" charset="0"/>
            </a:endParaRPr>
          </a:p>
          <a:p>
            <a:r>
              <a:rPr kumimoji="1" lang="ja-JP" altLang="en-US" sz="1050" dirty="0">
                <a:latin typeface="Segoe UI" panose="020B0502040204020203" pitchFamily="34" charset="0"/>
                <a:ea typeface="メイリオ" panose="020B0604030504040204" pitchFamily="50" charset="-128"/>
                <a:cs typeface="Segoe UI" panose="020B0502040204020203" pitchFamily="34" charset="0"/>
              </a:rPr>
              <a:t>（</a:t>
            </a:r>
            <a:r>
              <a:rPr kumimoji="1" lang="zh-TW" altLang="en-US" sz="1050" dirty="0">
                <a:latin typeface="Segoe UI" panose="020B0502040204020203" pitchFamily="34" charset="0"/>
                <a:ea typeface="メイリオ" panose="020B0604030504040204" pitchFamily="50" charset="-128"/>
                <a:cs typeface="Segoe UI" panose="020B0502040204020203" pitchFamily="34" charset="0"/>
              </a:rPr>
              <a:t>〒</a:t>
            </a:r>
            <a:r>
              <a:rPr kumimoji="1" lang="en-US" altLang="zh-TW" sz="1050" dirty="0">
                <a:latin typeface="Segoe UI" panose="020B0502040204020203" pitchFamily="34" charset="0"/>
                <a:ea typeface="メイリオ" panose="020B0604030504040204" pitchFamily="50" charset="-128"/>
                <a:cs typeface="Segoe UI" panose="020B0502040204020203" pitchFamily="34" charset="0"/>
              </a:rPr>
              <a:t>720-0001</a:t>
            </a:r>
            <a:r>
              <a:rPr kumimoji="1" lang="zh-TW" altLang="en-US" sz="1050" dirty="0">
                <a:latin typeface="Segoe UI" panose="020B0502040204020203" pitchFamily="34" charset="0"/>
                <a:ea typeface="メイリオ" panose="020B0604030504040204" pitchFamily="50" charset="-128"/>
                <a:cs typeface="Segoe UI" panose="020B0502040204020203" pitchFamily="34" charset="0"/>
              </a:rPr>
              <a:t>　広島県福山市御幸町上岩成正戸</a:t>
            </a:r>
            <a:r>
              <a:rPr kumimoji="1" lang="en-US" altLang="zh-TW" sz="1050" dirty="0">
                <a:latin typeface="Segoe UI" panose="020B0502040204020203" pitchFamily="34" charset="0"/>
                <a:ea typeface="メイリオ" panose="020B0604030504040204" pitchFamily="50" charset="-128"/>
                <a:cs typeface="Segoe UI" panose="020B0502040204020203" pitchFamily="34" charset="0"/>
              </a:rPr>
              <a:t>117-1</a:t>
            </a:r>
            <a:r>
              <a:rPr kumimoji="1" lang="ja-JP" altLang="en-US" sz="1050" dirty="0">
                <a:latin typeface="Segoe UI" panose="020B0502040204020203" pitchFamily="34" charset="0"/>
                <a:ea typeface="メイリオ" panose="020B0604030504040204" pitchFamily="50" charset="-128"/>
                <a:cs typeface="Segoe UI" panose="020B0502040204020203" pitchFamily="34" charset="0"/>
              </a:rPr>
              <a:t>）</a:t>
            </a:r>
            <a:r>
              <a:rPr kumimoji="1" lang="ja-JP" altLang="en-US" sz="1400" dirty="0">
                <a:latin typeface="Segoe UI" panose="020B0502040204020203" pitchFamily="34" charset="0"/>
                <a:ea typeface="メイリオ" panose="020B0604030504040204" pitchFamily="50" charset="-128"/>
                <a:cs typeface="Segoe UI" panose="020B0502040204020203" pitchFamily="34" charset="0"/>
              </a:rPr>
              <a:t>　　　　</a:t>
            </a:r>
            <a:endParaRPr kumimoji="1" lang="ja-JP" altLang="en-US" sz="1050" dirty="0">
              <a:latin typeface="Segoe UI" panose="020B0502040204020203" pitchFamily="34" charset="0"/>
              <a:ea typeface="メイリオ" panose="020B0604030504040204" pitchFamily="50" charset="-128"/>
              <a:cs typeface="Segoe UI" panose="020B0502040204020203" pitchFamily="34" charset="0"/>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4" y="1374939"/>
            <a:ext cx="3112847" cy="3747043"/>
          </a:xfrm>
          <a:prstGeom prst="rect">
            <a:avLst/>
          </a:prstGeom>
        </p:spPr>
      </p:pic>
      <p:sp>
        <p:nvSpPr>
          <p:cNvPr id="8" name="テキスト ボックス 7"/>
          <p:cNvSpPr txBox="1"/>
          <p:nvPr/>
        </p:nvSpPr>
        <p:spPr>
          <a:xfrm>
            <a:off x="3996801" y="2492230"/>
            <a:ext cx="2461961" cy="2816156"/>
          </a:xfrm>
          <a:prstGeom prst="rect">
            <a:avLst/>
          </a:prstGeom>
          <a:noFill/>
        </p:spPr>
        <p:txBody>
          <a:bodyPr wrap="square" rtlCol="0">
            <a:spAutoFit/>
          </a:bodyPr>
          <a:lstStyle/>
          <a:p>
            <a:pPr algn="dist"/>
            <a:r>
              <a:rPr kumimoji="1" lang="ja-JP" altLang="en-US" sz="1200" b="1" dirty="0">
                <a:ln w="76200">
                  <a:solidFill>
                    <a:srgbClr val="ED3713"/>
                  </a:solidFill>
                </a:ln>
                <a:latin typeface="Segoe UI" panose="020B0502040204020203" pitchFamily="34" charset="0"/>
                <a:ea typeface="メイリオ" panose="020B0604030504040204" pitchFamily="50" charset="-128"/>
                <a:cs typeface="Segoe UI" panose="020B0502040204020203" pitchFamily="34" charset="0"/>
              </a:rPr>
              <a:t>藤田和子さん　プロフィール</a:t>
            </a:r>
            <a:endParaRPr kumimoji="1" lang="en-US" altLang="ja-JP" sz="1200" b="1" dirty="0">
              <a:ln w="76200">
                <a:solidFill>
                  <a:srgbClr val="ED3713"/>
                </a:solidFill>
              </a:ln>
              <a:latin typeface="Segoe UI" panose="020B0502040204020203" pitchFamily="34" charset="0"/>
              <a:ea typeface="メイリオ" panose="020B0604030504040204" pitchFamily="50" charset="-128"/>
              <a:cs typeface="Segoe UI" panose="020B0502040204020203" pitchFamily="34" charset="0"/>
            </a:endParaRPr>
          </a:p>
          <a:p>
            <a:endParaRPr kumimoji="1" lang="en-US" altLang="ja-JP" sz="1100" dirty="0">
              <a:latin typeface="Segoe UI" panose="020B0502040204020203" pitchFamily="34" charset="0"/>
              <a:ea typeface="メイリオ" panose="020B0604030504040204" pitchFamily="50" charset="-128"/>
              <a:cs typeface="Segoe UI" panose="020B0502040204020203" pitchFamily="34" charset="0"/>
            </a:endParaRPr>
          </a:p>
          <a:p>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鳥取市在住　現在</a:t>
            </a:r>
            <a:r>
              <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56</a:t>
            </a:r>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歳　看護師</a:t>
            </a:r>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r>
              <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45</a:t>
            </a:r>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歳の時にアルツハイマー病と診断</a:t>
            </a:r>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認知症当事者の会「日本認知症ワーキンググループ」代表理事</a:t>
            </a:r>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r>
              <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NPO</a:t>
            </a:r>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法人</a:t>
            </a:r>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「若年性認知症問題にとりくむ会・クローバー」副理事長</a:t>
            </a:r>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endPar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endParaRPr>
          </a:p>
          <a:p>
            <a:r>
              <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2017</a:t>
            </a:r>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年に</a:t>
            </a:r>
            <a:r>
              <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a:t>
            </a:r>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認知症になってもだいじょうぶ！そんな社会を創っていこうよ</a:t>
            </a:r>
            <a:r>
              <a:rPr kumimoji="1" lang="en-US" altLang="ja-JP"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a:t>
            </a:r>
            <a:r>
              <a:rPr kumimoji="1" lang="ja-JP" altLang="en-US" sz="1100" dirty="0">
                <a:solidFill>
                  <a:srgbClr val="ED3713"/>
                </a:solidFill>
                <a:latin typeface="Segoe UI" panose="020B0502040204020203" pitchFamily="34" charset="0"/>
                <a:ea typeface="メイリオ" panose="020B0604030504040204" pitchFamily="50" charset="-128"/>
                <a:cs typeface="Segoe UI" panose="020B0502040204020203" pitchFamily="34" charset="0"/>
              </a:rPr>
              <a:t>を徳間書店から出版！</a:t>
            </a:r>
          </a:p>
        </p:txBody>
      </p:sp>
      <p:sp>
        <p:nvSpPr>
          <p:cNvPr id="9" name="正方形/長方形 8"/>
          <p:cNvSpPr/>
          <p:nvPr/>
        </p:nvSpPr>
        <p:spPr>
          <a:xfrm>
            <a:off x="416966" y="4830"/>
            <a:ext cx="3433665" cy="584775"/>
          </a:xfrm>
          <a:prstGeom prst="rect">
            <a:avLst/>
          </a:prstGeom>
        </p:spPr>
        <p:txBody>
          <a:bodyPr wrap="square">
            <a:spAutoFit/>
          </a:bodyPr>
          <a:lstStyle/>
          <a:p>
            <a:pPr algn="dist"/>
            <a:r>
              <a:rPr kumimoji="1" lang="ja-JP" altLang="en-US" dirty="0">
                <a:latin typeface="HGP創英角ｺﾞｼｯｸUB" panose="020B0900000000000000" pitchFamily="50" charset="-128"/>
                <a:ea typeface="HGP創英角ｺﾞｼｯｸUB" panose="020B0900000000000000" pitchFamily="50" charset="-128"/>
              </a:rPr>
              <a:t>第</a:t>
            </a:r>
            <a:r>
              <a:rPr kumimoji="1" lang="en-US" altLang="ja-JP" sz="3200" dirty="0">
                <a:latin typeface="HGP創英角ｺﾞｼｯｸUB" panose="020B0900000000000000" pitchFamily="50" charset="-128"/>
                <a:ea typeface="HGP創英角ｺﾞｼｯｸUB" panose="020B0900000000000000" pitchFamily="50" charset="-128"/>
              </a:rPr>
              <a:t>12</a:t>
            </a:r>
            <a:r>
              <a:rPr kumimoji="1" lang="ja-JP" altLang="en-US" dirty="0">
                <a:latin typeface="HGP創英角ｺﾞｼｯｸUB" panose="020B0900000000000000" pitchFamily="50" charset="-128"/>
                <a:ea typeface="HGP創英角ｺﾞｼｯｸUB" panose="020B0900000000000000" pitchFamily="50" charset="-128"/>
              </a:rPr>
              <a:t>回みゆきよりみちかふぇ</a:t>
            </a:r>
          </a:p>
        </p:txBody>
      </p:sp>
      <p:sp>
        <p:nvSpPr>
          <p:cNvPr id="80" name="テキスト ボックス 79"/>
          <p:cNvSpPr txBox="1"/>
          <p:nvPr/>
        </p:nvSpPr>
        <p:spPr>
          <a:xfrm>
            <a:off x="367754" y="580114"/>
            <a:ext cx="6041019" cy="646331"/>
          </a:xfrm>
          <a:prstGeom prst="rect">
            <a:avLst/>
          </a:prstGeom>
          <a:noFill/>
        </p:spPr>
        <p:txBody>
          <a:bodyPr wrap="square" rtlCol="0">
            <a:spAutoFit/>
          </a:bodyPr>
          <a:lstStyle/>
          <a:p>
            <a:pPr algn="dist"/>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藤田和子さん</a:t>
            </a:r>
            <a:r>
              <a:rPr kumimoji="1" lang="ja-JP" altLang="en-US" sz="2400" dirty="0">
                <a:solidFill>
                  <a:srgbClr val="FFFF00"/>
                </a:solidFill>
                <a:latin typeface="HGP創英角ｺﾞｼｯｸUB" panose="020B0900000000000000" pitchFamily="50" charset="-128"/>
                <a:ea typeface="HGP創英角ｺﾞｼｯｸUB" panose="020B0900000000000000" pitchFamily="50" charset="-128"/>
              </a:rPr>
              <a:t>講演会</a:t>
            </a:r>
          </a:p>
        </p:txBody>
      </p:sp>
      <p:sp>
        <p:nvSpPr>
          <p:cNvPr id="12" name="テキスト ボックス 11"/>
          <p:cNvSpPr txBox="1"/>
          <p:nvPr/>
        </p:nvSpPr>
        <p:spPr>
          <a:xfrm>
            <a:off x="3735938" y="1602391"/>
            <a:ext cx="3067050" cy="738664"/>
          </a:xfrm>
          <a:prstGeom prst="rect">
            <a:avLst/>
          </a:prstGeom>
          <a:noFill/>
        </p:spPr>
        <p:txBody>
          <a:bodyPr wrap="square" rtlCol="0">
            <a:spAutoFit/>
          </a:bodyPr>
          <a:lstStyle/>
          <a:p>
            <a:r>
              <a:rPr kumimoji="1" lang="ja-JP" altLang="en-US" sz="1400" dirty="0">
                <a:ln w="57150">
                  <a:solidFill>
                    <a:schemeClr val="bg1"/>
                  </a:solidFill>
                </a:ln>
                <a:latin typeface="メイリオ" panose="020B0604030504040204" pitchFamily="50" charset="-128"/>
                <a:ea typeface="メイリオ" panose="020B0604030504040204" pitchFamily="50" charset="-128"/>
              </a:rPr>
              <a:t>今回のよりみちかふぇは特別です！</a:t>
            </a:r>
            <a:endParaRPr kumimoji="1" lang="en-US" altLang="ja-JP" sz="1400" dirty="0">
              <a:ln w="57150">
                <a:solidFill>
                  <a:schemeClr val="bg1"/>
                </a:solidFill>
              </a:ln>
              <a:latin typeface="メイリオ" panose="020B0604030504040204" pitchFamily="50" charset="-128"/>
              <a:ea typeface="メイリオ" panose="020B0604030504040204" pitchFamily="50" charset="-128"/>
            </a:endParaRPr>
          </a:p>
          <a:p>
            <a:r>
              <a:rPr kumimoji="1" lang="ja-JP" altLang="en-US" sz="1400" dirty="0">
                <a:ln w="57150">
                  <a:solidFill>
                    <a:schemeClr val="bg1"/>
                  </a:solidFill>
                </a:ln>
                <a:latin typeface="メイリオ" panose="020B0604030504040204" pitchFamily="50" charset="-128"/>
                <a:ea typeface="メイリオ" panose="020B0604030504040204" pitchFamily="50" charset="-128"/>
              </a:rPr>
              <a:t>認知症を持ちながら活躍している</a:t>
            </a:r>
            <a:endParaRPr kumimoji="1" lang="en-US" altLang="ja-JP" sz="1400" dirty="0">
              <a:ln w="57150">
                <a:solidFill>
                  <a:schemeClr val="bg1"/>
                </a:solidFill>
              </a:ln>
              <a:latin typeface="メイリオ" panose="020B0604030504040204" pitchFamily="50" charset="-128"/>
              <a:ea typeface="メイリオ" panose="020B0604030504040204" pitchFamily="50" charset="-128"/>
            </a:endParaRPr>
          </a:p>
          <a:p>
            <a:r>
              <a:rPr kumimoji="1" lang="ja-JP" altLang="en-US" sz="1400" dirty="0">
                <a:ln w="57150">
                  <a:solidFill>
                    <a:schemeClr val="bg1"/>
                  </a:solidFill>
                </a:ln>
                <a:latin typeface="メイリオ" panose="020B0604030504040204" pitchFamily="50" charset="-128"/>
                <a:ea typeface="メイリオ" panose="020B0604030504040204" pitchFamily="50" charset="-128"/>
              </a:rPr>
              <a:t>藤田さんが来場されます！</a:t>
            </a:r>
          </a:p>
        </p:txBody>
      </p:sp>
      <p:sp>
        <p:nvSpPr>
          <p:cNvPr id="85" name="テキスト ボックス 84"/>
          <p:cNvSpPr txBox="1"/>
          <p:nvPr/>
        </p:nvSpPr>
        <p:spPr>
          <a:xfrm>
            <a:off x="3735938" y="1611437"/>
            <a:ext cx="3067050" cy="738664"/>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今回のよりみちかふぇは特別です！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認知症を持ちながら活躍している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藤田さんが来場されます！</a:t>
            </a:r>
          </a:p>
        </p:txBody>
      </p:sp>
      <p:pic>
        <p:nvPicPr>
          <p:cNvPr id="87"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8049" y="7158353"/>
            <a:ext cx="14224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7037" y="8001315"/>
            <a:ext cx="10366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48149" y="6810338"/>
            <a:ext cx="431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図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9198" y="6602206"/>
            <a:ext cx="57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表 21"/>
          <p:cNvGraphicFramePr>
            <a:graphicFrameLocks noGrp="1"/>
          </p:cNvGraphicFramePr>
          <p:nvPr>
            <p:extLst>
              <p:ext uri="{D42A27DB-BD31-4B8C-83A1-F6EECF244321}">
                <p14:modId xmlns:p14="http://schemas.microsoft.com/office/powerpoint/2010/main" val="3642279477"/>
              </p:ext>
            </p:extLst>
          </p:nvPr>
        </p:nvGraphicFramePr>
        <p:xfrm>
          <a:off x="511120" y="6988700"/>
          <a:ext cx="3719332" cy="1526650"/>
        </p:xfrm>
        <a:graphic>
          <a:graphicData uri="http://schemas.openxmlformats.org/drawingml/2006/table">
            <a:tbl>
              <a:tblPr>
                <a:tableStyleId>{2D5ABB26-0587-4C30-8999-92F81FD0307C}</a:tableStyleId>
              </a:tblPr>
              <a:tblGrid>
                <a:gridCol w="899451">
                  <a:extLst>
                    <a:ext uri="{9D8B030D-6E8A-4147-A177-3AD203B41FA5}">
                      <a16:colId xmlns:a16="http://schemas.microsoft.com/office/drawing/2014/main" val="20000"/>
                    </a:ext>
                  </a:extLst>
                </a:gridCol>
                <a:gridCol w="1355594">
                  <a:extLst>
                    <a:ext uri="{9D8B030D-6E8A-4147-A177-3AD203B41FA5}">
                      <a16:colId xmlns:a16="http://schemas.microsoft.com/office/drawing/2014/main" val="20001"/>
                    </a:ext>
                  </a:extLst>
                </a:gridCol>
                <a:gridCol w="1464287">
                  <a:extLst>
                    <a:ext uri="{9D8B030D-6E8A-4147-A177-3AD203B41FA5}">
                      <a16:colId xmlns:a16="http://schemas.microsoft.com/office/drawing/2014/main" val="20002"/>
                    </a:ext>
                  </a:extLst>
                </a:gridCol>
              </a:tblGrid>
              <a:tr h="302515">
                <a:tc>
                  <a:txBody>
                    <a:bodyPr/>
                    <a:lstStyle/>
                    <a:p>
                      <a:pPr algn="l">
                        <a:spcAft>
                          <a:spcPts val="0"/>
                        </a:spcAft>
                      </a:pPr>
                      <a:r>
                        <a:rPr lang="en-US" sz="1200" kern="100" dirty="0">
                          <a:latin typeface="Segoe UI" panose="020B0502040204020203" pitchFamily="34" charset="0"/>
                          <a:ea typeface="メイリオ" panose="020B0604030504040204" pitchFamily="50" charset="-128"/>
                          <a:cs typeface="Segoe UI" panose="020B0502040204020203" pitchFamily="34" charset="0"/>
                        </a:rPr>
                        <a:t>13</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時</a:t>
                      </a:r>
                      <a:r>
                        <a:rPr lang="en-US" sz="1200" kern="100" dirty="0">
                          <a:latin typeface="Segoe UI" panose="020B0502040204020203" pitchFamily="34" charset="0"/>
                          <a:ea typeface="メイリオ" panose="020B0604030504040204" pitchFamily="50" charset="-128"/>
                          <a:cs typeface="Segoe UI" panose="020B0502040204020203" pitchFamily="34" charset="0"/>
                        </a:rPr>
                        <a:t>00</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分</a:t>
                      </a:r>
                      <a:endParaRPr lang="ja-JP" sz="1200" b="0" kern="100" dirty="0">
                        <a:solidFill>
                          <a:schemeClr val="tx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tc>
                <a:tc>
                  <a:txBody>
                    <a:bodyPr/>
                    <a:lstStyle/>
                    <a:p>
                      <a:pPr algn="ctr">
                        <a:spcAft>
                          <a:spcPts val="0"/>
                        </a:spcAft>
                      </a:pPr>
                      <a:r>
                        <a:rPr lang="ja-JP" sz="1050" kern="100" dirty="0">
                          <a:latin typeface="Segoe UI" panose="020B0502040204020203" pitchFamily="34" charset="0"/>
                          <a:ea typeface="メイリオ" panose="020B0604030504040204" pitchFamily="50" charset="-128"/>
                          <a:cs typeface="Segoe UI" panose="020B0502040204020203" pitchFamily="34" charset="0"/>
                        </a:rPr>
                        <a:t>カフェ</a:t>
                      </a:r>
                      <a:r>
                        <a:rPr lang="ja-JP" altLang="en-US" sz="1050" kern="100" dirty="0">
                          <a:latin typeface="Segoe UI" panose="020B0502040204020203" pitchFamily="34" charset="0"/>
                          <a:ea typeface="メイリオ" panose="020B0604030504040204" pitchFamily="50" charset="-128"/>
                          <a:cs typeface="Segoe UI" panose="020B0502040204020203" pitchFamily="34" charset="0"/>
                        </a:rPr>
                        <a:t>のはじまり</a:t>
                      </a:r>
                      <a:endParaRPr lang="ja-JP" sz="1050" b="0" kern="100" dirty="0">
                        <a:solidFill>
                          <a:schemeClr val="tx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tc>
                <a:tc>
                  <a:txBody>
                    <a:bodyPr/>
                    <a:lstStyle/>
                    <a:p>
                      <a:pPr algn="l">
                        <a:spcAft>
                          <a:spcPts val="0"/>
                        </a:spcAft>
                      </a:pPr>
                      <a:r>
                        <a:rPr lang="ja-JP" sz="1000" kern="100" dirty="0">
                          <a:latin typeface="Segoe UI" panose="020B0502040204020203" pitchFamily="34" charset="0"/>
                          <a:ea typeface="メイリオ" panose="020B0604030504040204" pitchFamily="50" charset="-128"/>
                          <a:cs typeface="Segoe UI" panose="020B0502040204020203" pitchFamily="34" charset="0"/>
                        </a:rPr>
                        <a:t>食堂</a:t>
                      </a:r>
                      <a:r>
                        <a:rPr lang="ja-JP" sz="1100" kern="100" dirty="0">
                          <a:latin typeface="Segoe UI" panose="020B0502040204020203" pitchFamily="34" charset="0"/>
                          <a:ea typeface="メイリオ" panose="020B0604030504040204" pitchFamily="50" charset="-128"/>
                          <a:cs typeface="Segoe UI" panose="020B0502040204020203" pitchFamily="34" charset="0"/>
                        </a:rPr>
                        <a:t>２</a:t>
                      </a:r>
                      <a:r>
                        <a:rPr lang="ja-JP" sz="1000" kern="100" dirty="0">
                          <a:latin typeface="Segoe UI" panose="020B0502040204020203" pitchFamily="34" charset="0"/>
                          <a:ea typeface="メイリオ" panose="020B0604030504040204" pitchFamily="50" charset="-128"/>
                          <a:cs typeface="Segoe UI" panose="020B0502040204020203" pitchFamily="34" charset="0"/>
                        </a:rPr>
                        <a:t>階</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a:t>
                      </a:r>
                      <a:r>
                        <a:rPr lang="en-US" altLang="ja-JP" sz="1100" kern="100" dirty="0">
                          <a:latin typeface="Segoe UI" panose="020B0502040204020203" pitchFamily="34" charset="0"/>
                          <a:ea typeface="メイリオ" panose="020B0604030504040204" pitchFamily="50" charset="-128"/>
                          <a:cs typeface="Segoe UI" panose="020B0502040204020203" pitchFamily="34" charset="0"/>
                        </a:rPr>
                        <a:t>8202</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a:t>
                      </a:r>
                      <a:endParaRPr lang="ja-JP" sz="1000" b="0" kern="100" dirty="0">
                        <a:solidFill>
                          <a:schemeClr val="tx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tc>
                <a:extLst>
                  <a:ext uri="{0D108BD9-81ED-4DB2-BD59-A6C34878D82A}">
                    <a16:rowId xmlns:a16="http://schemas.microsoft.com/office/drawing/2014/main" val="10000"/>
                  </a:ext>
                </a:extLst>
              </a:tr>
              <a:tr h="536265">
                <a:tc>
                  <a:txBody>
                    <a:bodyPr/>
                    <a:lstStyle/>
                    <a:p>
                      <a:pPr algn="l">
                        <a:spcAft>
                          <a:spcPts val="0"/>
                        </a:spcAft>
                      </a:pPr>
                      <a:r>
                        <a:rPr lang="en-US" sz="12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13</a:t>
                      </a:r>
                      <a:r>
                        <a:rPr lang="ja-JP" altLang="en-US" sz="10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時</a:t>
                      </a:r>
                      <a:r>
                        <a:rPr lang="en-US" sz="12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30</a:t>
                      </a:r>
                      <a:r>
                        <a:rPr lang="ja-JP" altLang="en-US" sz="10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分</a:t>
                      </a:r>
                      <a:endParaRPr lang="ja-JP" sz="1000" b="0" kern="100" dirty="0">
                        <a:solidFill>
                          <a:schemeClr val="bg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solidFill>
                      <a:srgbClr val="ED3713"/>
                    </a:solidFill>
                  </a:tcPr>
                </a:tc>
                <a:tc>
                  <a:txBody>
                    <a:bodyPr/>
                    <a:lstStyle/>
                    <a:p>
                      <a:pPr algn="ctr">
                        <a:spcAft>
                          <a:spcPts val="0"/>
                        </a:spcAft>
                      </a:pPr>
                      <a:r>
                        <a:rPr lang="ja-JP" altLang="en-US" sz="12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藤田和子さん</a:t>
                      </a:r>
                      <a:endParaRPr lang="en-US" altLang="ja-JP" sz="12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gn="ctr">
                        <a:spcAft>
                          <a:spcPts val="0"/>
                        </a:spcAft>
                      </a:pPr>
                      <a:r>
                        <a:rPr lang="ja-JP" altLang="en-US" sz="12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講演会</a:t>
                      </a:r>
                      <a:endParaRPr lang="en-US" altLang="ja-JP" sz="1200" b="0" kern="100" dirty="0">
                        <a:solidFill>
                          <a:schemeClr val="bg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solidFill>
                      <a:srgbClr val="ED3713"/>
                    </a:solidFill>
                  </a:tcPr>
                </a:tc>
                <a:tc>
                  <a:txBody>
                    <a:bodyPr/>
                    <a:lstStyle/>
                    <a:p>
                      <a:pPr algn="l">
                        <a:spcAft>
                          <a:spcPts val="0"/>
                        </a:spcAft>
                      </a:pPr>
                      <a:r>
                        <a:rPr lang="en-US" altLang="ja-JP" sz="11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7</a:t>
                      </a:r>
                      <a:r>
                        <a:rPr lang="ja-JP" altLang="en-US" sz="10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号館</a:t>
                      </a:r>
                      <a:endParaRPr lang="en-US" altLang="ja-JP" sz="10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gn="l">
                        <a:spcAft>
                          <a:spcPts val="0"/>
                        </a:spcAft>
                      </a:pPr>
                      <a:r>
                        <a:rPr lang="ja-JP" altLang="en-US" sz="10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大</a:t>
                      </a:r>
                      <a:r>
                        <a:rPr lang="ja-JP" sz="10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講義室</a:t>
                      </a:r>
                      <a:r>
                        <a:rPr lang="ja-JP" altLang="en-US" sz="10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en-US" altLang="ja-JP" sz="11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7103</a:t>
                      </a:r>
                      <a:r>
                        <a:rPr lang="ja-JP" altLang="en-US" sz="1000" kern="1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教室）</a:t>
                      </a:r>
                      <a:endParaRPr lang="ja-JP" sz="1000" b="0" kern="100" dirty="0">
                        <a:solidFill>
                          <a:schemeClr val="bg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solidFill>
                      <a:srgbClr val="ED3713"/>
                    </a:solidFill>
                  </a:tcPr>
                </a:tc>
                <a:extLst>
                  <a:ext uri="{0D108BD9-81ED-4DB2-BD59-A6C34878D82A}">
                    <a16:rowId xmlns:a16="http://schemas.microsoft.com/office/drawing/2014/main" val="10001"/>
                  </a:ext>
                </a:extLst>
              </a:tr>
              <a:tr h="312613">
                <a:tc>
                  <a:txBody>
                    <a:bodyPr/>
                    <a:lstStyle/>
                    <a:p>
                      <a:pPr algn="l">
                        <a:spcAft>
                          <a:spcPts val="0"/>
                        </a:spcAft>
                      </a:pPr>
                      <a:r>
                        <a:rPr lang="en-US" sz="1200" kern="100" dirty="0">
                          <a:latin typeface="Segoe UI" panose="020B0502040204020203" pitchFamily="34" charset="0"/>
                          <a:ea typeface="メイリオ" panose="020B0604030504040204" pitchFamily="50" charset="-128"/>
                          <a:cs typeface="Segoe UI" panose="020B0502040204020203" pitchFamily="34" charset="0"/>
                        </a:rPr>
                        <a:t>1</a:t>
                      </a:r>
                      <a:r>
                        <a:rPr lang="en-US" altLang="ja-JP" sz="1200" kern="100" dirty="0">
                          <a:latin typeface="Segoe UI" panose="020B0502040204020203" pitchFamily="34" charset="0"/>
                          <a:ea typeface="メイリオ" panose="020B0604030504040204" pitchFamily="50" charset="-128"/>
                          <a:cs typeface="Segoe UI" panose="020B0502040204020203" pitchFamily="34" charset="0"/>
                        </a:rPr>
                        <a:t>4</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時</a:t>
                      </a:r>
                      <a:r>
                        <a:rPr lang="en-US" altLang="ja-JP" sz="1200" kern="100" dirty="0">
                          <a:latin typeface="Segoe UI" panose="020B0502040204020203" pitchFamily="34" charset="0"/>
                          <a:ea typeface="メイリオ" panose="020B0604030504040204" pitchFamily="50" charset="-128"/>
                          <a:cs typeface="Segoe UI" panose="020B0502040204020203" pitchFamily="34" charset="0"/>
                        </a:rPr>
                        <a:t>4</a:t>
                      </a:r>
                      <a:r>
                        <a:rPr lang="en-US" sz="1200" kern="100" dirty="0">
                          <a:latin typeface="Segoe UI" panose="020B0502040204020203" pitchFamily="34" charset="0"/>
                          <a:ea typeface="メイリオ" panose="020B0604030504040204" pitchFamily="50" charset="-128"/>
                          <a:cs typeface="Segoe UI" panose="020B0502040204020203" pitchFamily="34" charset="0"/>
                        </a:rPr>
                        <a:t>0</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分</a:t>
                      </a:r>
                      <a:endParaRPr lang="ja-JP" sz="1000" b="0" kern="100" dirty="0">
                        <a:solidFill>
                          <a:schemeClr val="tx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tc>
                <a:tc>
                  <a:txBody>
                    <a:bodyPr/>
                    <a:lstStyle/>
                    <a:p>
                      <a:pPr algn="ctr">
                        <a:spcAft>
                          <a:spcPts val="0"/>
                        </a:spcAft>
                      </a:pPr>
                      <a:r>
                        <a:rPr lang="ja-JP" sz="1050" kern="100" dirty="0">
                          <a:latin typeface="Segoe UI" panose="020B0502040204020203" pitchFamily="34" charset="0"/>
                          <a:ea typeface="メイリオ" panose="020B0604030504040204" pitchFamily="50" charset="-128"/>
                          <a:cs typeface="Segoe UI" panose="020B0502040204020203" pitchFamily="34" charset="0"/>
                        </a:rPr>
                        <a:t>カフェタイム</a:t>
                      </a:r>
                      <a:endParaRPr lang="ja-JP" sz="1000" b="0" kern="100" dirty="0">
                        <a:solidFill>
                          <a:schemeClr val="tx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tc>
                <a:tc rowSpan="2">
                  <a:txBody>
                    <a:bodyPr/>
                    <a:lstStyle/>
                    <a:p>
                      <a:pPr algn="l">
                        <a:spcAft>
                          <a:spcPts val="0"/>
                        </a:spcAft>
                      </a:pPr>
                      <a:r>
                        <a:rPr lang="ja-JP" sz="1000" kern="100" dirty="0">
                          <a:latin typeface="Segoe UI" panose="020B0502040204020203" pitchFamily="34" charset="0"/>
                          <a:ea typeface="メイリオ" panose="020B0604030504040204" pitchFamily="50" charset="-128"/>
                          <a:cs typeface="Segoe UI" panose="020B0502040204020203" pitchFamily="34" charset="0"/>
                        </a:rPr>
                        <a:t>食堂</a:t>
                      </a:r>
                      <a:r>
                        <a:rPr lang="ja-JP" sz="1100" kern="100" dirty="0">
                          <a:latin typeface="Segoe UI" panose="020B0502040204020203" pitchFamily="34" charset="0"/>
                          <a:ea typeface="メイリオ" panose="020B0604030504040204" pitchFamily="50" charset="-128"/>
                          <a:cs typeface="Segoe UI" panose="020B0502040204020203" pitchFamily="34" charset="0"/>
                        </a:rPr>
                        <a:t>２</a:t>
                      </a:r>
                      <a:r>
                        <a:rPr lang="ja-JP" sz="1000" kern="100" dirty="0">
                          <a:latin typeface="Segoe UI" panose="020B0502040204020203" pitchFamily="34" charset="0"/>
                          <a:ea typeface="メイリオ" panose="020B0604030504040204" pitchFamily="50" charset="-128"/>
                          <a:cs typeface="Segoe UI" panose="020B0502040204020203" pitchFamily="34" charset="0"/>
                        </a:rPr>
                        <a:t>階</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a:t>
                      </a:r>
                      <a:r>
                        <a:rPr lang="en-US" altLang="ja-JP" sz="1100" kern="100" dirty="0">
                          <a:latin typeface="Segoe UI" panose="020B0502040204020203" pitchFamily="34" charset="0"/>
                          <a:ea typeface="メイリオ" panose="020B0604030504040204" pitchFamily="50" charset="-128"/>
                          <a:cs typeface="Segoe UI" panose="020B0502040204020203" pitchFamily="34" charset="0"/>
                        </a:rPr>
                        <a:t>8202</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a:t>
                      </a:r>
                      <a:endParaRPr lang="ja-JP" sz="1000" b="0" kern="100" dirty="0">
                        <a:solidFill>
                          <a:schemeClr val="tx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tc>
                <a:extLst>
                  <a:ext uri="{0D108BD9-81ED-4DB2-BD59-A6C34878D82A}">
                    <a16:rowId xmlns:a16="http://schemas.microsoft.com/office/drawing/2014/main" val="10002"/>
                  </a:ext>
                </a:extLst>
              </a:tr>
              <a:tr h="375257">
                <a:tc>
                  <a:txBody>
                    <a:bodyPr/>
                    <a:lstStyle/>
                    <a:p>
                      <a:pPr algn="l">
                        <a:spcAft>
                          <a:spcPts val="0"/>
                        </a:spcAft>
                      </a:pPr>
                      <a:r>
                        <a:rPr lang="en-US" sz="1200" kern="100" dirty="0">
                          <a:latin typeface="Segoe UI" panose="020B0502040204020203" pitchFamily="34" charset="0"/>
                          <a:ea typeface="メイリオ" panose="020B0604030504040204" pitchFamily="50" charset="-128"/>
                          <a:cs typeface="Segoe UI" panose="020B0502040204020203" pitchFamily="34" charset="0"/>
                        </a:rPr>
                        <a:t>15</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時</a:t>
                      </a:r>
                      <a:r>
                        <a:rPr lang="en-US" sz="1200" kern="100" dirty="0">
                          <a:latin typeface="Segoe UI" panose="020B0502040204020203" pitchFamily="34" charset="0"/>
                          <a:ea typeface="メイリオ" panose="020B0604030504040204" pitchFamily="50" charset="-128"/>
                          <a:cs typeface="Segoe UI" panose="020B0502040204020203" pitchFamily="34" charset="0"/>
                        </a:rPr>
                        <a:t>30</a:t>
                      </a:r>
                      <a:r>
                        <a:rPr lang="ja-JP" altLang="en-US" sz="1000" kern="100" dirty="0">
                          <a:latin typeface="Segoe UI" panose="020B0502040204020203" pitchFamily="34" charset="0"/>
                          <a:ea typeface="メイリオ" panose="020B0604030504040204" pitchFamily="50" charset="-128"/>
                          <a:cs typeface="Segoe UI" panose="020B0502040204020203" pitchFamily="34" charset="0"/>
                        </a:rPr>
                        <a:t>分</a:t>
                      </a:r>
                      <a:endParaRPr lang="ja-JP" sz="1200" b="0" kern="100" dirty="0">
                        <a:solidFill>
                          <a:schemeClr val="tx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tc>
                <a:tc>
                  <a:txBody>
                    <a:bodyPr/>
                    <a:lstStyle/>
                    <a:p>
                      <a:pPr algn="ctr">
                        <a:spcAft>
                          <a:spcPts val="0"/>
                        </a:spcAft>
                      </a:pPr>
                      <a:r>
                        <a:rPr lang="ja-JP" altLang="en-US" sz="1050" kern="100" dirty="0">
                          <a:latin typeface="Segoe UI" panose="020B0502040204020203" pitchFamily="34" charset="0"/>
                          <a:ea typeface="メイリオ" panose="020B0604030504040204" pitchFamily="50" charset="-128"/>
                          <a:cs typeface="Segoe UI" panose="020B0502040204020203" pitchFamily="34" charset="0"/>
                        </a:rPr>
                        <a:t>カフェのおわり</a:t>
                      </a:r>
                      <a:endParaRPr lang="ja-JP" sz="1000" b="0" kern="100" dirty="0">
                        <a:solidFill>
                          <a:schemeClr val="tx1"/>
                        </a:solidFill>
                        <a:latin typeface="Segoe UI" panose="020B0502040204020203" pitchFamily="34" charset="0"/>
                        <a:ea typeface="メイリオ" pitchFamily="50" charset="-128"/>
                        <a:cs typeface="Segoe UI" panose="020B0502040204020203" pitchFamily="34" charset="0"/>
                      </a:endParaRPr>
                    </a:p>
                  </a:txBody>
                  <a:tcPr marL="57456" marR="57456" marT="0" marB="0" anchor="ctr"/>
                </a:tc>
                <a:tc vMerge="1">
                  <a:txBody>
                    <a:bodyPr/>
                    <a:lstStyle/>
                    <a:p>
                      <a:pPr algn="l">
                        <a:spcAft>
                          <a:spcPts val="0"/>
                        </a:spcAft>
                      </a:pPr>
                      <a:endParaRPr lang="ja-JP" sz="1200" b="0" kern="100" dirty="0">
                        <a:solidFill>
                          <a:schemeClr val="tx1"/>
                        </a:solidFill>
                        <a:latin typeface="メイリオ" pitchFamily="50" charset="-128"/>
                        <a:ea typeface="メイリオ" pitchFamily="50" charset="-128"/>
                        <a:cs typeface="Times New Roman"/>
                      </a:endParaRPr>
                    </a:p>
                  </a:txBody>
                  <a:tcPr marL="57456" marR="5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02CC">
                        <a:alpha val="30000"/>
                      </a:srgbClr>
                    </a:solidFill>
                  </a:tcPr>
                </a:tc>
                <a:extLst>
                  <a:ext uri="{0D108BD9-81ED-4DB2-BD59-A6C34878D82A}">
                    <a16:rowId xmlns:a16="http://schemas.microsoft.com/office/drawing/2014/main" val="10003"/>
                  </a:ext>
                </a:extLst>
              </a:tr>
            </a:tbl>
          </a:graphicData>
        </a:graphic>
      </p:graphicFrame>
      <p:sp>
        <p:nvSpPr>
          <p:cNvPr id="24" name="テキスト ボックス 23"/>
          <p:cNvSpPr txBox="1"/>
          <p:nvPr/>
        </p:nvSpPr>
        <p:spPr>
          <a:xfrm>
            <a:off x="420090" y="6741297"/>
            <a:ext cx="1181099" cy="307777"/>
          </a:xfrm>
          <a:prstGeom prst="rect">
            <a:avLst/>
          </a:prstGeom>
          <a:noFill/>
        </p:spPr>
        <p:txBody>
          <a:bodyPr wrap="square" rtlCol="0">
            <a:spAutoFit/>
          </a:bodyPr>
          <a:lstStyle/>
          <a:p>
            <a:pPr algn="dist"/>
            <a:r>
              <a:rPr kumimoji="1" lang="ja-JP" altLang="en-US" sz="1400" dirty="0">
                <a:latin typeface="HGP創英角ｺﾞｼｯｸUB" panose="020B0900000000000000" pitchFamily="50" charset="-128"/>
                <a:ea typeface="HGP創英角ｺﾞｼｯｸUB" panose="020B0900000000000000" pitchFamily="50" charset="-128"/>
                <a:cs typeface="Segoe UI" panose="020B0502040204020203" pitchFamily="34" charset="0"/>
              </a:rPr>
              <a:t>スケジュール：</a:t>
            </a:r>
            <a:endParaRPr kumimoji="1" lang="ja-JP" altLang="en-US" sz="1100" dirty="0">
              <a:latin typeface="HGP創英角ｺﾞｼｯｸUB" panose="020B0900000000000000" pitchFamily="50" charset="-128"/>
              <a:ea typeface="HGP創英角ｺﾞｼｯｸUB" panose="020B0900000000000000" pitchFamily="50" charset="-128"/>
              <a:cs typeface="Segoe UI" panose="020B0502040204020203" pitchFamily="34" charset="0"/>
            </a:endParaRPr>
          </a:p>
        </p:txBody>
      </p:sp>
      <p:sp>
        <p:nvSpPr>
          <p:cNvPr id="17" name="正方形/長方形 16"/>
          <p:cNvSpPr/>
          <p:nvPr/>
        </p:nvSpPr>
        <p:spPr>
          <a:xfrm>
            <a:off x="5034287" y="5769933"/>
            <a:ext cx="1542725"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5034287" y="5754432"/>
            <a:ext cx="1936102" cy="650720"/>
            <a:chOff x="4746625" y="5576021"/>
            <a:chExt cx="1936102" cy="650720"/>
          </a:xfrm>
        </p:grpSpPr>
        <p:sp>
          <p:nvSpPr>
            <p:cNvPr id="6" name="テキスト ボックス 5"/>
            <p:cNvSpPr txBox="1"/>
            <p:nvPr/>
          </p:nvSpPr>
          <p:spPr>
            <a:xfrm>
              <a:off x="4746625" y="5580410"/>
              <a:ext cx="1936102" cy="646331"/>
            </a:xfrm>
            <a:prstGeom prst="rect">
              <a:avLst/>
            </a:prstGeom>
            <a:noFill/>
          </p:spPr>
          <p:txBody>
            <a:bodyPr wrap="square" rtlCol="0">
              <a:spAutoFit/>
            </a:bodyPr>
            <a:lstStyle/>
            <a:p>
              <a:r>
                <a:rPr kumimoji="1" lang="ja-JP" altLang="en-US" dirty="0">
                  <a:ln w="57150">
                    <a:solidFill>
                      <a:schemeClr val="tx1"/>
                    </a:solidFill>
                  </a:ln>
                  <a:latin typeface="HGP創英角ｺﾞｼｯｸUB" panose="020B0900000000000000" pitchFamily="50" charset="-128"/>
                  <a:ea typeface="HGP創英角ｺﾞｼｯｸUB" panose="020B0900000000000000" pitchFamily="50" charset="-128"/>
                </a:rPr>
                <a:t>事前申込不要</a:t>
              </a:r>
              <a:endParaRPr kumimoji="1" lang="en-US" altLang="ja-JP" dirty="0">
                <a:ln w="57150">
                  <a:solidFill>
                    <a:schemeClr val="tx1"/>
                  </a:solidFill>
                </a:ln>
                <a:latin typeface="HGP創英角ｺﾞｼｯｸUB" panose="020B0900000000000000" pitchFamily="50" charset="-128"/>
                <a:ea typeface="HGP創英角ｺﾞｼｯｸUB" panose="020B0900000000000000" pitchFamily="50" charset="-128"/>
              </a:endParaRPr>
            </a:p>
            <a:p>
              <a:r>
                <a:rPr kumimoji="1" lang="ja-JP" altLang="en-US" dirty="0">
                  <a:ln w="57150">
                    <a:solidFill>
                      <a:schemeClr val="tx1"/>
                    </a:solidFill>
                  </a:ln>
                  <a:latin typeface="HGP創英角ｺﾞｼｯｸUB" panose="020B0900000000000000" pitchFamily="50" charset="-128"/>
                  <a:ea typeface="HGP創英角ｺﾞｼｯｸUB" panose="020B0900000000000000" pitchFamily="50" charset="-128"/>
                </a:rPr>
                <a:t>参加費無料</a:t>
              </a:r>
            </a:p>
          </p:txBody>
        </p:sp>
        <p:sp>
          <p:nvSpPr>
            <p:cNvPr id="86" name="テキスト ボックス 85"/>
            <p:cNvSpPr txBox="1"/>
            <p:nvPr/>
          </p:nvSpPr>
          <p:spPr>
            <a:xfrm>
              <a:off x="4746625" y="5576021"/>
              <a:ext cx="1936102" cy="646331"/>
            </a:xfrm>
            <a:prstGeom prst="rect">
              <a:avLst/>
            </a:prstGeom>
            <a:noFill/>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事前申込不要</a:t>
              </a:r>
              <a:endParaRPr kumimoji="1" lang="en-US" altLang="ja-JP"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参加費無料</a:t>
              </a:r>
            </a:p>
          </p:txBody>
        </p:sp>
      </p:grpSp>
      <p:sp>
        <p:nvSpPr>
          <p:cNvPr id="33" name="正方形/長方形 32"/>
          <p:cNvSpPr/>
          <p:nvPr/>
        </p:nvSpPr>
        <p:spPr>
          <a:xfrm>
            <a:off x="367754" y="8755632"/>
            <a:ext cx="6104773" cy="1150368"/>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ja-JP" altLang="en-US"/>
          </a:p>
        </p:txBody>
      </p:sp>
      <p:pic>
        <p:nvPicPr>
          <p:cNvPr id="93" name="図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69012" y="7990203"/>
            <a:ext cx="5746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円/楕円 19"/>
          <p:cNvSpPr/>
          <p:nvPr/>
        </p:nvSpPr>
        <p:spPr>
          <a:xfrm rot="444965">
            <a:off x="3908264" y="130108"/>
            <a:ext cx="527698" cy="494389"/>
          </a:xfrm>
          <a:prstGeom prst="ellipse">
            <a:avLst/>
          </a:prstGeom>
          <a:solidFill>
            <a:srgbClr val="ED371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rot="444965">
            <a:off x="3972323" y="177765"/>
            <a:ext cx="590549" cy="400110"/>
          </a:xfrm>
          <a:prstGeom prst="rect">
            <a:avLst/>
          </a:prstGeom>
          <a:noFill/>
        </p:spPr>
        <p:txBody>
          <a:bodyPr wrap="square" rtlCol="0">
            <a:spAutoFit/>
          </a:bodyPr>
          <a:lstStyle/>
          <a:p>
            <a:r>
              <a:rPr kumimoji="1" lang="ja-JP" altLang="en-US" sz="2000" dirty="0">
                <a:ln w="57150">
                  <a:solidFill>
                    <a:schemeClr val="bg1"/>
                  </a:solidFill>
                </a:ln>
                <a:latin typeface="HGP創英角ｺﾞｼｯｸUB" panose="020B0900000000000000" pitchFamily="50" charset="-128"/>
                <a:ea typeface="HGP創英角ｺﾞｼｯｸUB" panose="020B0900000000000000" pitchFamily="50" charset="-128"/>
              </a:rPr>
              <a:t>で</a:t>
            </a:r>
          </a:p>
        </p:txBody>
      </p:sp>
      <p:sp>
        <p:nvSpPr>
          <p:cNvPr id="37" name="テキスト ボックス 36"/>
          <p:cNvSpPr txBox="1"/>
          <p:nvPr/>
        </p:nvSpPr>
        <p:spPr>
          <a:xfrm rot="444965">
            <a:off x="3972322" y="177794"/>
            <a:ext cx="590549" cy="400110"/>
          </a:xfrm>
          <a:prstGeom prst="rect">
            <a:avLst/>
          </a:prstGeom>
          <a:noFill/>
        </p:spPr>
        <p:txBody>
          <a:bodyPr wrap="square" rtlCol="0">
            <a:spAutoFit/>
          </a:bodyPr>
          <a:lstStyle/>
          <a:p>
            <a:r>
              <a:rPr kumimoji="1" lang="ja-JP" altLang="en-US" sz="2000" dirty="0">
                <a:solidFill>
                  <a:srgbClr val="ED3713"/>
                </a:solidFill>
                <a:latin typeface="HGP創英角ｺﾞｼｯｸUB" panose="020B0900000000000000" pitchFamily="50" charset="-128"/>
                <a:ea typeface="HGP創英角ｺﾞｼｯｸUB" panose="020B0900000000000000" pitchFamily="50" charset="-128"/>
              </a:rPr>
              <a:t>で</a:t>
            </a:r>
          </a:p>
        </p:txBody>
      </p:sp>
      <p:sp>
        <p:nvSpPr>
          <p:cNvPr id="25" name="角丸四角形 24"/>
          <p:cNvSpPr/>
          <p:nvPr/>
        </p:nvSpPr>
        <p:spPr>
          <a:xfrm>
            <a:off x="5686425" y="1233540"/>
            <a:ext cx="1008873" cy="359454"/>
          </a:xfrm>
          <a:prstGeom prst="roundRect">
            <a:avLst>
              <a:gd name="adj" fmla="val 32566"/>
            </a:avLst>
          </a:prstGeom>
          <a:solidFill>
            <a:srgbClr val="ED3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752324" y="1225842"/>
            <a:ext cx="914400" cy="369332"/>
          </a:xfrm>
          <a:prstGeom prst="rect">
            <a:avLst/>
          </a:prstGeom>
          <a:noFill/>
        </p:spPr>
        <p:txBody>
          <a:bodyPr wrap="square" rtlCol="0">
            <a:spAutoFit/>
          </a:bodyPr>
          <a:lstStyle/>
          <a:p>
            <a:pPr algn="dist"/>
            <a:r>
              <a:rPr kumimoji="1" lang="ja-JP" altLang="en-US" dirty="0">
                <a:ln w="57150">
                  <a:solidFill>
                    <a:schemeClr val="bg1"/>
                  </a:solidFill>
                </a:ln>
                <a:latin typeface="HGP創英角ｺﾞｼｯｸUB" panose="020B0900000000000000" pitchFamily="50" charset="-128"/>
                <a:ea typeface="HGP創英角ｺﾞｼｯｸUB" panose="020B0900000000000000" pitchFamily="50" charset="-128"/>
              </a:rPr>
              <a:t>します</a:t>
            </a:r>
          </a:p>
        </p:txBody>
      </p:sp>
      <p:sp>
        <p:nvSpPr>
          <p:cNvPr id="21" name="テキスト ボックス 20"/>
          <p:cNvSpPr txBox="1"/>
          <p:nvPr/>
        </p:nvSpPr>
        <p:spPr>
          <a:xfrm>
            <a:off x="5752323" y="1228670"/>
            <a:ext cx="914400" cy="369332"/>
          </a:xfrm>
          <a:prstGeom prst="rect">
            <a:avLst/>
          </a:prstGeom>
          <a:noFill/>
        </p:spPr>
        <p:txBody>
          <a:bodyPr wrap="square" rtlCol="0">
            <a:spAutoFit/>
          </a:bodyPr>
          <a:lstStyle/>
          <a:p>
            <a:pPr algn="dist"/>
            <a:r>
              <a:rPr kumimoji="1" lang="ja-JP" altLang="en-US" dirty="0">
                <a:solidFill>
                  <a:srgbClr val="ED3713"/>
                </a:solidFill>
                <a:latin typeface="HGP創英角ｺﾞｼｯｸUB" panose="020B0900000000000000" pitchFamily="50" charset="-128"/>
                <a:ea typeface="HGP創英角ｺﾞｼｯｸUB" panose="020B0900000000000000" pitchFamily="50" charset="-128"/>
              </a:rPr>
              <a:t>します</a:t>
            </a:r>
          </a:p>
        </p:txBody>
      </p:sp>
      <p:pic>
        <p:nvPicPr>
          <p:cNvPr id="27" name="図 26"/>
          <p:cNvPicPr>
            <a:picLocks noChangeAspect="1"/>
          </p:cNvPicPr>
          <p:nvPr/>
        </p:nvPicPr>
        <p:blipFill>
          <a:blip r:embed="rId8"/>
          <a:stretch>
            <a:fillRect/>
          </a:stretch>
        </p:blipFill>
        <p:spPr>
          <a:xfrm rot="491114">
            <a:off x="2692362" y="3767174"/>
            <a:ext cx="1133475" cy="1619250"/>
          </a:xfrm>
          <a:prstGeom prst="rect">
            <a:avLst/>
          </a:prstGeom>
        </p:spPr>
      </p:pic>
      <p:sp>
        <p:nvSpPr>
          <p:cNvPr id="10" name="テキスト ボックス 9"/>
          <p:cNvSpPr txBox="1"/>
          <p:nvPr/>
        </p:nvSpPr>
        <p:spPr>
          <a:xfrm>
            <a:off x="381623" y="4820107"/>
            <a:ext cx="2777331" cy="400110"/>
          </a:xfrm>
          <a:prstGeom prst="rect">
            <a:avLst/>
          </a:prstGeom>
          <a:noFill/>
        </p:spPr>
        <p:txBody>
          <a:bodyPr wrap="square" rtlCol="0">
            <a:spAutoFit/>
          </a:bodyPr>
          <a:lstStyle/>
          <a:p>
            <a:r>
              <a:rPr kumimoji="1" lang="en-US" altLang="ja-JP" sz="2000" dirty="0">
                <a:ln w="76200">
                  <a:solidFill>
                    <a:schemeClr val="tx1"/>
                  </a:solidFill>
                </a:ln>
                <a:latin typeface="HGP創英角ｺﾞｼｯｸUB" panose="020B0900000000000000" pitchFamily="50" charset="-128"/>
                <a:ea typeface="HGP創英角ｺﾞｼｯｸUB" panose="020B0900000000000000" pitchFamily="50" charset="-128"/>
              </a:rPr>
              <a:t>2018</a:t>
            </a:r>
            <a:r>
              <a:rPr kumimoji="1" lang="ja-JP" altLang="en-US" sz="1400" dirty="0">
                <a:ln w="76200">
                  <a:solidFill>
                    <a:schemeClr val="tx1"/>
                  </a:solidFill>
                </a:ln>
                <a:latin typeface="HGP創英角ｺﾞｼｯｸUB" panose="020B0900000000000000" pitchFamily="50" charset="-128"/>
                <a:ea typeface="HGP創英角ｺﾞｼｯｸUB" panose="020B0900000000000000" pitchFamily="50" charset="-128"/>
              </a:rPr>
              <a:t>年</a:t>
            </a:r>
            <a:r>
              <a:rPr kumimoji="1" lang="en-US" altLang="ja-JP" sz="2000" dirty="0">
                <a:ln w="76200">
                  <a:solidFill>
                    <a:schemeClr val="tx1"/>
                  </a:solidFill>
                </a:ln>
                <a:latin typeface="HGP創英角ｺﾞｼｯｸUB" panose="020B0900000000000000" pitchFamily="50" charset="-128"/>
                <a:ea typeface="HGP創英角ｺﾞｼｯｸUB" panose="020B0900000000000000" pitchFamily="50" charset="-128"/>
              </a:rPr>
              <a:t>9</a:t>
            </a:r>
            <a:r>
              <a:rPr kumimoji="1" lang="ja-JP" altLang="en-US" sz="1400" dirty="0">
                <a:ln w="76200">
                  <a:solidFill>
                    <a:schemeClr val="tx1"/>
                  </a:solidFill>
                </a:ln>
                <a:latin typeface="HGP創英角ｺﾞｼｯｸUB" panose="020B0900000000000000" pitchFamily="50" charset="-128"/>
                <a:ea typeface="HGP創英角ｺﾞｼｯｸUB" panose="020B0900000000000000" pitchFamily="50" charset="-128"/>
              </a:rPr>
              <a:t>月</a:t>
            </a:r>
            <a:r>
              <a:rPr kumimoji="1" lang="en-US" altLang="ja-JP" sz="2000" dirty="0">
                <a:ln w="76200">
                  <a:solidFill>
                    <a:schemeClr val="tx1"/>
                  </a:solidFill>
                </a:ln>
                <a:latin typeface="HGP創英角ｺﾞｼｯｸUB" panose="020B0900000000000000" pitchFamily="50" charset="-128"/>
                <a:ea typeface="HGP創英角ｺﾞｼｯｸUB" panose="020B0900000000000000" pitchFamily="50" charset="-128"/>
              </a:rPr>
              <a:t>22</a:t>
            </a:r>
            <a:r>
              <a:rPr kumimoji="1" lang="ja-JP" altLang="en-US" sz="1400" dirty="0">
                <a:ln w="76200">
                  <a:solidFill>
                    <a:schemeClr val="tx1"/>
                  </a:solidFill>
                </a:ln>
                <a:latin typeface="HGP創英角ｺﾞｼｯｸUB" panose="020B0900000000000000" pitchFamily="50" charset="-128"/>
                <a:ea typeface="HGP創英角ｺﾞｼｯｸUB" panose="020B0900000000000000" pitchFamily="50" charset="-128"/>
              </a:rPr>
              <a:t>日（土）</a:t>
            </a:r>
          </a:p>
        </p:txBody>
      </p:sp>
      <p:sp>
        <p:nvSpPr>
          <p:cNvPr id="26" name="テキスト ボックス 25"/>
          <p:cNvSpPr txBox="1"/>
          <p:nvPr/>
        </p:nvSpPr>
        <p:spPr>
          <a:xfrm>
            <a:off x="384362" y="4829652"/>
            <a:ext cx="2777331" cy="400110"/>
          </a:xfrm>
          <a:prstGeom prst="rect">
            <a:avLst/>
          </a:prstGeom>
          <a:noFill/>
        </p:spPr>
        <p:txBody>
          <a:bodyPr wrap="square" rtlCol="0">
            <a:spAutoFit/>
          </a:bodyPr>
          <a:lstStyle/>
          <a:p>
            <a:r>
              <a:rPr kumimoji="1" lang="en-US" altLang="ja-JP"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2018</a:t>
            </a:r>
            <a:r>
              <a:rPr kumimoji="1" lang="ja-JP" alt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年</a:t>
            </a:r>
            <a:r>
              <a:rPr kumimoji="1" lang="en-US" altLang="ja-JP"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9</a:t>
            </a:r>
            <a:r>
              <a:rPr kumimoji="1" lang="ja-JP" alt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月</a:t>
            </a:r>
            <a:r>
              <a:rPr kumimoji="1" lang="en-US" altLang="ja-JP"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22</a:t>
            </a:r>
            <a:r>
              <a:rPr kumimoji="1" lang="ja-JP" alt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日（土）</a:t>
            </a:r>
          </a:p>
        </p:txBody>
      </p:sp>
      <p:sp>
        <p:nvSpPr>
          <p:cNvPr id="14" name="テキスト ボックス 13"/>
          <p:cNvSpPr txBox="1"/>
          <p:nvPr/>
        </p:nvSpPr>
        <p:spPr>
          <a:xfrm>
            <a:off x="684438" y="5208515"/>
            <a:ext cx="2914415" cy="369332"/>
          </a:xfrm>
          <a:prstGeom prst="rect">
            <a:avLst/>
          </a:prstGeom>
          <a:noFill/>
        </p:spPr>
        <p:txBody>
          <a:bodyPr wrap="square" rtlCol="0">
            <a:spAutoFit/>
          </a:bodyPr>
          <a:lstStyle/>
          <a:p>
            <a:r>
              <a:rPr kumimoji="1" lang="ja-JP" altLang="en-US" sz="1400" dirty="0">
                <a:ln w="57150">
                  <a:solidFill>
                    <a:schemeClr val="tx1"/>
                  </a:solidFill>
                </a:ln>
                <a:latin typeface="HGP創英角ｺﾞｼｯｸUB" panose="020B0900000000000000" pitchFamily="50" charset="-128"/>
                <a:ea typeface="HGP創英角ｺﾞｼｯｸUB" panose="020B0900000000000000" pitchFamily="50" charset="-128"/>
              </a:rPr>
              <a:t>開演　</a:t>
            </a:r>
            <a:r>
              <a:rPr kumimoji="1" lang="en-US" altLang="ja-JP" dirty="0">
                <a:ln w="57150">
                  <a:solidFill>
                    <a:schemeClr val="tx1"/>
                  </a:solidFill>
                </a:ln>
                <a:latin typeface="HGP創英角ｺﾞｼｯｸUB" panose="020B0900000000000000" pitchFamily="50" charset="-128"/>
                <a:ea typeface="HGP創英角ｺﾞｼｯｸUB" panose="020B0900000000000000" pitchFamily="50" charset="-128"/>
              </a:rPr>
              <a:t>13</a:t>
            </a:r>
            <a:r>
              <a:rPr kumimoji="1" lang="ja-JP" altLang="en-US" sz="1400" dirty="0">
                <a:ln w="57150">
                  <a:solidFill>
                    <a:schemeClr val="tx1"/>
                  </a:solidFill>
                </a:ln>
                <a:latin typeface="HGP創英角ｺﾞｼｯｸUB" panose="020B0900000000000000" pitchFamily="50" charset="-128"/>
                <a:ea typeface="HGP創英角ｺﾞｼｯｸUB" panose="020B0900000000000000" pitchFamily="50" charset="-128"/>
              </a:rPr>
              <a:t>時</a:t>
            </a:r>
            <a:r>
              <a:rPr kumimoji="1" lang="en-US" altLang="ja-JP" dirty="0">
                <a:ln w="57150">
                  <a:solidFill>
                    <a:schemeClr val="tx1"/>
                  </a:solidFill>
                </a:ln>
                <a:latin typeface="HGP創英角ｺﾞｼｯｸUB" panose="020B0900000000000000" pitchFamily="50" charset="-128"/>
                <a:ea typeface="HGP創英角ｺﾞｼｯｸUB" panose="020B0900000000000000" pitchFamily="50" charset="-128"/>
              </a:rPr>
              <a:t>30</a:t>
            </a:r>
            <a:r>
              <a:rPr kumimoji="1" lang="ja-JP" altLang="en-US" sz="1400" dirty="0">
                <a:ln w="57150">
                  <a:solidFill>
                    <a:schemeClr val="tx1"/>
                  </a:solidFill>
                </a:ln>
                <a:latin typeface="HGP創英角ｺﾞｼｯｸUB" panose="020B0900000000000000" pitchFamily="50" charset="-128"/>
                <a:ea typeface="HGP創英角ｺﾞｼｯｸUB" panose="020B0900000000000000" pitchFamily="50" charset="-128"/>
              </a:rPr>
              <a:t>分～</a:t>
            </a:r>
            <a:r>
              <a:rPr kumimoji="1" lang="en-US" altLang="ja-JP" dirty="0">
                <a:ln w="57150">
                  <a:solidFill>
                    <a:schemeClr val="tx1"/>
                  </a:solidFill>
                </a:ln>
                <a:latin typeface="HGP創英角ｺﾞｼｯｸUB" panose="020B0900000000000000" pitchFamily="50" charset="-128"/>
                <a:ea typeface="HGP創英角ｺﾞｼｯｸUB" panose="020B0900000000000000" pitchFamily="50" charset="-128"/>
              </a:rPr>
              <a:t>14</a:t>
            </a:r>
            <a:r>
              <a:rPr kumimoji="1" lang="ja-JP" altLang="en-US" sz="1400" dirty="0">
                <a:ln w="57150">
                  <a:solidFill>
                    <a:schemeClr val="tx1"/>
                  </a:solidFill>
                </a:ln>
                <a:latin typeface="HGP創英角ｺﾞｼｯｸUB" panose="020B0900000000000000" pitchFamily="50" charset="-128"/>
                <a:ea typeface="HGP創英角ｺﾞｼｯｸUB" panose="020B0900000000000000" pitchFamily="50" charset="-128"/>
              </a:rPr>
              <a:t>時</a:t>
            </a:r>
            <a:r>
              <a:rPr kumimoji="1" lang="en-US" altLang="ja-JP" dirty="0">
                <a:ln w="57150">
                  <a:solidFill>
                    <a:schemeClr val="tx1"/>
                  </a:solidFill>
                </a:ln>
                <a:latin typeface="HGP創英角ｺﾞｼｯｸUB" panose="020B0900000000000000" pitchFamily="50" charset="-128"/>
                <a:ea typeface="HGP創英角ｺﾞｼｯｸUB" panose="020B0900000000000000" pitchFamily="50" charset="-128"/>
              </a:rPr>
              <a:t>40</a:t>
            </a:r>
            <a:r>
              <a:rPr kumimoji="1" lang="ja-JP" altLang="en-US" sz="1400" dirty="0">
                <a:ln w="57150">
                  <a:solidFill>
                    <a:schemeClr val="tx1"/>
                  </a:solidFill>
                </a:ln>
                <a:latin typeface="HGP創英角ｺﾞｼｯｸUB" panose="020B0900000000000000" pitchFamily="50" charset="-128"/>
                <a:ea typeface="HGP創英角ｺﾞｼｯｸUB" panose="020B0900000000000000" pitchFamily="50" charset="-128"/>
              </a:rPr>
              <a:t>分</a:t>
            </a:r>
            <a:endParaRPr kumimoji="1" lang="ja-JP" altLang="en-US" sz="1100" dirty="0">
              <a:ln w="57150">
                <a:solidFill>
                  <a:schemeClr val="tx1"/>
                </a:solidFill>
              </a:ln>
              <a:latin typeface="HGP創英角ｺﾞｼｯｸUB" panose="020B0900000000000000" pitchFamily="50" charset="-128"/>
              <a:ea typeface="HGP創英角ｺﾞｼｯｸUB" panose="020B0900000000000000" pitchFamily="50" charset="-128"/>
            </a:endParaRPr>
          </a:p>
        </p:txBody>
      </p:sp>
      <p:sp>
        <p:nvSpPr>
          <p:cNvPr id="28" name="テキスト ボックス 27"/>
          <p:cNvSpPr txBox="1"/>
          <p:nvPr/>
        </p:nvSpPr>
        <p:spPr>
          <a:xfrm>
            <a:off x="684437" y="5207961"/>
            <a:ext cx="2914415" cy="369332"/>
          </a:xfrm>
          <a:prstGeom prst="rect">
            <a:avLst/>
          </a:prstGeom>
          <a:noFill/>
        </p:spPr>
        <p:txBody>
          <a:bodyPr wrap="square" rtlCol="0">
            <a:spAutoFit/>
          </a:bodyPr>
          <a:lstStyle/>
          <a:p>
            <a:r>
              <a:rPr kumimoji="1" lang="ja-JP" alt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開演　</a:t>
            </a:r>
            <a:r>
              <a:rPr kumimoji="1" lang="en-US" altLang="ja-JP"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13</a:t>
            </a:r>
            <a:r>
              <a:rPr kumimoji="1" lang="ja-JP" alt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時</a:t>
            </a:r>
            <a:r>
              <a:rPr kumimoji="1" lang="en-US" altLang="ja-JP"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30</a:t>
            </a:r>
            <a:r>
              <a:rPr kumimoji="1" lang="ja-JP" alt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分～</a:t>
            </a:r>
            <a:r>
              <a:rPr kumimoji="1" lang="en-US" altLang="ja-JP"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14</a:t>
            </a:r>
            <a:r>
              <a:rPr kumimoji="1" lang="ja-JP" alt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時</a:t>
            </a:r>
            <a:r>
              <a:rPr kumimoji="1" lang="en-US" altLang="ja-JP"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40</a:t>
            </a:r>
            <a:r>
              <a:rPr kumimoji="1" lang="ja-JP" alt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rPr>
              <a:t>分</a:t>
            </a:r>
            <a:endParaRPr kumimoji="1" lang="ja-JP" altLang="en-U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2017750" y="5540218"/>
            <a:ext cx="2530475" cy="261610"/>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カフェはいつもどおり開店してます</a:t>
            </a:r>
            <a:r>
              <a:rPr kumimoji="1" lang="ja-JP" altLang="en-US" sz="1100" dirty="0">
                <a:latin typeface="メイリオ" panose="020B0604030504040204" pitchFamily="50" charset="-128"/>
                <a:ea typeface="メイリオ" panose="020B0604030504040204" pitchFamily="50" charset="-128"/>
              </a:rPr>
              <a:t>。</a:t>
            </a:r>
          </a:p>
        </p:txBody>
      </p:sp>
      <p:sp>
        <p:nvSpPr>
          <p:cNvPr id="43" name="テキスト ボックス 42"/>
          <p:cNvSpPr txBox="1"/>
          <p:nvPr/>
        </p:nvSpPr>
        <p:spPr>
          <a:xfrm>
            <a:off x="4002421" y="2497104"/>
            <a:ext cx="2461961" cy="276999"/>
          </a:xfrm>
          <a:prstGeom prst="rect">
            <a:avLst/>
          </a:prstGeom>
          <a:noFill/>
        </p:spPr>
        <p:txBody>
          <a:bodyPr wrap="square" rtlCol="0">
            <a:spAutoFit/>
          </a:bodyPr>
          <a:lstStyle/>
          <a:p>
            <a:pPr algn="dist"/>
            <a:r>
              <a:rPr kumimoji="1" lang="ja-JP" altLang="en-US" sz="1200" b="1" dirty="0">
                <a:solidFill>
                  <a:schemeClr val="bg1"/>
                </a:solidFill>
                <a:latin typeface="Segoe UI" panose="020B0502040204020203" pitchFamily="34" charset="0"/>
                <a:ea typeface="メイリオ" panose="020B0604030504040204" pitchFamily="50" charset="-128"/>
                <a:cs typeface="Segoe UI" panose="020B0502040204020203" pitchFamily="34" charset="0"/>
              </a:rPr>
              <a:t>藤田和子さん　プロフィール</a:t>
            </a:r>
            <a:endParaRPr kumimoji="1" lang="ja-JP" altLang="en-US" sz="11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42" name="テキスト ボックス 7">
            <a:extLst/>
          </p:cNvPr>
          <p:cNvSpPr txBox="1">
            <a:spLocks noChangeArrowheads="1"/>
          </p:cNvSpPr>
          <p:nvPr/>
        </p:nvSpPr>
        <p:spPr bwMode="auto">
          <a:xfrm>
            <a:off x="385472" y="8821796"/>
            <a:ext cx="3205453" cy="969496"/>
          </a:xfrm>
          <a:prstGeom prst="rect">
            <a:avLst/>
          </a:prstGeom>
          <a:no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200" b="1" dirty="0">
                <a:latin typeface="Segoe UI" panose="020B0502040204020203" pitchFamily="34" charset="0"/>
                <a:ea typeface="メイリオ" panose="020B0604030504040204" pitchFamily="50" charset="-128"/>
                <a:cs typeface="Segoe UI" panose="020B0502040204020203" pitchFamily="34" charset="0"/>
              </a:rPr>
              <a:t>主催：</a:t>
            </a:r>
            <a:r>
              <a:rPr lang="ja-JP" altLang="en-US" sz="1100" b="1" dirty="0">
                <a:latin typeface="Segoe UI" panose="020B0502040204020203" pitchFamily="34" charset="0"/>
                <a:ea typeface="メイリオ" panose="020B0604030504040204" pitchFamily="50" charset="-128"/>
                <a:cs typeface="Segoe UI" panose="020B0502040204020203" pitchFamily="34" charset="0"/>
              </a:rPr>
              <a:t>平大認知症カフェ連絡協議会</a:t>
            </a:r>
            <a:endParaRPr lang="en-US" altLang="ja-JP" sz="1100" b="1" dirty="0">
              <a:latin typeface="Segoe UI" panose="020B0502040204020203" pitchFamily="34" charset="0"/>
              <a:ea typeface="メイリオ" panose="020B0604030504040204" pitchFamily="50" charset="-128"/>
              <a:cs typeface="Segoe UI" panose="020B0502040204020203" pitchFamily="34" charset="0"/>
            </a:endParaRPr>
          </a:p>
          <a:p>
            <a:pPr eaLnBrk="1" hangingPunct="1">
              <a:defRPr/>
            </a:pPr>
            <a:r>
              <a:rPr lang="ja-JP" altLang="en-US" sz="1200" dirty="0">
                <a:latin typeface="Segoe UI" panose="020B0502040204020203" pitchFamily="34" charset="0"/>
                <a:ea typeface="メイリオ" panose="020B0604030504040204" pitchFamily="50" charset="-128"/>
                <a:cs typeface="Segoe UI" panose="020B0502040204020203" pitchFamily="34" charset="0"/>
              </a:rPr>
              <a:t>問い合わせ先：</a:t>
            </a:r>
            <a:endParaRPr lang="en-US" altLang="ja-JP" sz="1200" dirty="0">
              <a:latin typeface="Segoe UI" panose="020B0502040204020203" pitchFamily="34" charset="0"/>
              <a:ea typeface="メイリオ" panose="020B0604030504040204" pitchFamily="50" charset="-128"/>
              <a:cs typeface="Segoe UI" panose="020B0502040204020203" pitchFamily="34" charset="0"/>
            </a:endParaRPr>
          </a:p>
          <a:p>
            <a:pPr eaLnBrk="1" hangingPunct="1">
              <a:defRPr/>
            </a:pPr>
            <a:r>
              <a:rPr lang="ja-JP" altLang="en-US" sz="1100" dirty="0">
                <a:latin typeface="Segoe UI" panose="020B0502040204020203" pitchFamily="34" charset="0"/>
                <a:ea typeface="メイリオ" panose="020B0604030504040204" pitchFamily="50" charset="-128"/>
                <a:cs typeface="Segoe UI" panose="020B0502040204020203" pitchFamily="34" charset="0"/>
              </a:rPr>
              <a:t>　　　福山平成大学福祉健康学部福祉学科</a:t>
            </a:r>
            <a:endParaRPr lang="en-US" altLang="ja-JP" sz="1100" dirty="0">
              <a:latin typeface="Segoe UI" panose="020B0502040204020203" pitchFamily="34" charset="0"/>
              <a:ea typeface="メイリオ" panose="020B0604030504040204" pitchFamily="50" charset="-128"/>
              <a:cs typeface="Segoe UI" panose="020B0502040204020203" pitchFamily="34" charset="0"/>
            </a:endParaRPr>
          </a:p>
          <a:p>
            <a:pPr eaLnBrk="1" hangingPunct="1">
              <a:defRPr/>
            </a:pPr>
            <a:r>
              <a:rPr lang="ja-JP" altLang="en-US" sz="1100" dirty="0">
                <a:latin typeface="Segoe UI" panose="020B0502040204020203" pitchFamily="34" charset="0"/>
                <a:ea typeface="メイリオ" panose="020B0604030504040204" pitchFamily="50" charset="-128"/>
                <a:cs typeface="Segoe UI" panose="020B0502040204020203" pitchFamily="34" charset="0"/>
              </a:rPr>
              <a:t>　　　</a:t>
            </a:r>
            <a:r>
              <a:rPr lang="ja-JP" altLang="ja-JP" sz="1100" dirty="0">
                <a:latin typeface="Segoe UI" panose="020B0502040204020203" pitchFamily="34" charset="0"/>
                <a:ea typeface="メイリオ" panose="020B0604030504040204" pitchFamily="50" charset="-128"/>
                <a:cs typeface="Segoe UI" panose="020B0502040204020203" pitchFamily="34" charset="0"/>
              </a:rPr>
              <a:t>〒</a:t>
            </a:r>
            <a:r>
              <a:rPr lang="en-US" altLang="ja-JP" sz="1100" dirty="0">
                <a:latin typeface="Segoe UI" panose="020B0502040204020203" pitchFamily="34" charset="0"/>
                <a:ea typeface="メイリオ" panose="020B0604030504040204" pitchFamily="50" charset="-128"/>
                <a:cs typeface="Segoe UI" panose="020B0502040204020203" pitchFamily="34" charset="0"/>
              </a:rPr>
              <a:t>720-0001</a:t>
            </a:r>
            <a:r>
              <a:rPr lang="ja-JP" altLang="ja-JP" sz="1100" dirty="0">
                <a:latin typeface="Segoe UI" panose="020B0502040204020203" pitchFamily="34" charset="0"/>
                <a:ea typeface="メイリオ" panose="020B0604030504040204" pitchFamily="50" charset="-128"/>
                <a:cs typeface="Segoe UI" panose="020B0502040204020203" pitchFamily="34" charset="0"/>
              </a:rPr>
              <a:t>　</a:t>
            </a:r>
            <a:endParaRPr lang="en-US" altLang="ja-JP" sz="1100" dirty="0">
              <a:latin typeface="Segoe UI" panose="020B0502040204020203" pitchFamily="34" charset="0"/>
              <a:ea typeface="メイリオ" panose="020B0604030504040204" pitchFamily="50" charset="-128"/>
              <a:cs typeface="Segoe UI" panose="020B0502040204020203" pitchFamily="34" charset="0"/>
            </a:endParaRPr>
          </a:p>
          <a:p>
            <a:pPr eaLnBrk="1" hangingPunct="1">
              <a:defRPr/>
            </a:pPr>
            <a:r>
              <a:rPr lang="ja-JP" altLang="en-US" sz="1100" dirty="0">
                <a:latin typeface="Segoe UI" panose="020B0502040204020203" pitchFamily="34" charset="0"/>
                <a:ea typeface="メイリオ" panose="020B0604030504040204" pitchFamily="50" charset="-128"/>
                <a:cs typeface="Segoe UI" panose="020B0502040204020203" pitchFamily="34" charset="0"/>
              </a:rPr>
              <a:t>　　　　</a:t>
            </a:r>
            <a:r>
              <a:rPr lang="ja-JP" altLang="ja-JP" sz="1100" dirty="0">
                <a:latin typeface="Segoe UI" panose="020B0502040204020203" pitchFamily="34" charset="0"/>
                <a:ea typeface="メイリオ" panose="020B0604030504040204" pitchFamily="50" charset="-128"/>
                <a:cs typeface="Segoe UI" panose="020B0502040204020203" pitchFamily="34" charset="0"/>
              </a:rPr>
              <a:t>広島県福山市御幸町上岩成正戸</a:t>
            </a:r>
            <a:r>
              <a:rPr lang="en-US" altLang="ja-JP" sz="1100" dirty="0">
                <a:latin typeface="Segoe UI" panose="020B0502040204020203" pitchFamily="34" charset="0"/>
                <a:ea typeface="メイリオ" panose="020B0604030504040204" pitchFamily="50" charset="-128"/>
                <a:cs typeface="Segoe UI" panose="020B0502040204020203" pitchFamily="34" charset="0"/>
              </a:rPr>
              <a:t>117-1</a:t>
            </a:r>
            <a:endParaRPr lang="ja-JP" altLang="ja-JP" sz="1100" dirty="0">
              <a:latin typeface="Segoe UI" panose="020B0502040204020203" pitchFamily="34" charset="0"/>
              <a:ea typeface="メイリオ" panose="020B0604030504040204" pitchFamily="50" charset="-128"/>
              <a:cs typeface="Segoe UI" panose="020B0502040204020203" pitchFamily="34" charset="0"/>
            </a:endParaRPr>
          </a:p>
        </p:txBody>
      </p:sp>
      <p:sp>
        <p:nvSpPr>
          <p:cNvPr id="44" name="テキスト ボックス 7">
            <a:extLst/>
          </p:cNvPr>
          <p:cNvSpPr txBox="1">
            <a:spLocks noChangeArrowheads="1"/>
          </p:cNvSpPr>
          <p:nvPr/>
        </p:nvSpPr>
        <p:spPr bwMode="auto">
          <a:xfrm>
            <a:off x="3438259" y="9118945"/>
            <a:ext cx="3127676" cy="830997"/>
          </a:xfrm>
          <a:prstGeom prst="rect">
            <a:avLst/>
          </a:prstGeom>
          <a:no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100" dirty="0">
                <a:latin typeface="Segoe UI" panose="020B0502040204020203" pitchFamily="34" charset="0"/>
                <a:ea typeface="メイリオ" panose="020B0604030504040204" pitchFamily="50" charset="-128"/>
                <a:cs typeface="Segoe UI" panose="020B0502040204020203" pitchFamily="34" charset="0"/>
              </a:rPr>
              <a:t>事務局　中嶋裕子</a:t>
            </a:r>
            <a:endParaRPr lang="en-US" altLang="ja-JP" sz="1100" dirty="0">
              <a:latin typeface="Segoe UI" panose="020B0502040204020203" pitchFamily="34" charset="0"/>
              <a:ea typeface="メイリオ" panose="020B0604030504040204" pitchFamily="50" charset="-128"/>
              <a:cs typeface="Segoe UI" panose="020B0502040204020203" pitchFamily="34" charset="0"/>
            </a:endParaRPr>
          </a:p>
          <a:p>
            <a:pPr>
              <a:defRPr/>
            </a:pPr>
            <a:r>
              <a:rPr lang="ja-JP" altLang="en-US" sz="1100" dirty="0">
                <a:latin typeface="Segoe UI" panose="020B0502040204020203" pitchFamily="34" charset="0"/>
                <a:ea typeface="メイリオ" panose="020B0604030504040204" pitchFamily="50" charset="-128"/>
                <a:cs typeface="Segoe UI" panose="020B0502040204020203" pitchFamily="34" charset="0"/>
              </a:rPr>
              <a:t>　　　　電話：</a:t>
            </a:r>
            <a:r>
              <a:rPr lang="en-US" altLang="ja-JP" sz="1400" dirty="0">
                <a:latin typeface="Segoe UI" panose="020B0502040204020203" pitchFamily="34" charset="0"/>
                <a:ea typeface="メイリオ" panose="020B0604030504040204" pitchFamily="50" charset="-128"/>
                <a:cs typeface="Segoe UI" panose="020B0502040204020203" pitchFamily="34" charset="0"/>
              </a:rPr>
              <a:t>084-972-5011</a:t>
            </a:r>
            <a:r>
              <a:rPr lang="ja-JP" altLang="en-US" sz="1400" dirty="0">
                <a:latin typeface="Segoe UI" panose="020B0502040204020203" pitchFamily="34" charset="0"/>
                <a:ea typeface="メイリオ" panose="020B0604030504040204" pitchFamily="50" charset="-128"/>
                <a:cs typeface="Segoe UI" panose="020B0502040204020203" pitchFamily="34" charset="0"/>
              </a:rPr>
              <a:t>（</a:t>
            </a:r>
            <a:r>
              <a:rPr lang="en-US" altLang="ja-JP" sz="1400" dirty="0">
                <a:latin typeface="Segoe UI" panose="020B0502040204020203" pitchFamily="34" charset="0"/>
                <a:ea typeface="メイリオ" panose="020B0604030504040204" pitchFamily="50" charset="-128"/>
                <a:cs typeface="Segoe UI" panose="020B0502040204020203" pitchFamily="34" charset="0"/>
              </a:rPr>
              <a:t>2313</a:t>
            </a:r>
            <a:r>
              <a:rPr lang="ja-JP" altLang="en-US" sz="1400" dirty="0">
                <a:latin typeface="Segoe UI" panose="020B0502040204020203" pitchFamily="34" charset="0"/>
                <a:ea typeface="メイリオ" panose="020B0604030504040204" pitchFamily="50" charset="-128"/>
                <a:cs typeface="Segoe UI" panose="020B0502040204020203" pitchFamily="34" charset="0"/>
              </a:rPr>
              <a:t>）</a:t>
            </a:r>
            <a:endParaRPr lang="en-US" altLang="ja-JP" sz="1400" dirty="0">
              <a:latin typeface="Segoe UI" panose="020B0502040204020203" pitchFamily="34" charset="0"/>
              <a:ea typeface="メイリオ" panose="020B0604030504040204" pitchFamily="50" charset="-128"/>
              <a:cs typeface="Segoe UI" panose="020B0502040204020203" pitchFamily="34" charset="0"/>
            </a:endParaRPr>
          </a:p>
          <a:p>
            <a:pPr>
              <a:defRPr/>
            </a:pPr>
            <a:r>
              <a:rPr lang="ja-JP" altLang="en-US" sz="1100" dirty="0">
                <a:latin typeface="Segoe UI" panose="020B0502040204020203" pitchFamily="34" charset="0"/>
                <a:ea typeface="メイリオ" panose="020B0604030504040204" pitchFamily="50" charset="-128"/>
                <a:cs typeface="Segoe UI" panose="020B0502040204020203" pitchFamily="34" charset="0"/>
              </a:rPr>
              <a:t>副代表　中司登志美</a:t>
            </a:r>
            <a:endParaRPr lang="ja-JP" altLang="ja-JP" sz="1100" dirty="0">
              <a:latin typeface="Segoe UI" panose="020B0502040204020203" pitchFamily="34" charset="0"/>
              <a:ea typeface="メイリオ" panose="020B0604030504040204" pitchFamily="50" charset="-128"/>
              <a:cs typeface="Segoe UI" panose="020B0502040204020203" pitchFamily="34" charset="0"/>
            </a:endParaRPr>
          </a:p>
          <a:p>
            <a:pPr eaLnBrk="1" hangingPunct="1">
              <a:defRPr/>
            </a:pPr>
            <a:r>
              <a:rPr lang="ja-JP" altLang="en-US" sz="1100" dirty="0">
                <a:latin typeface="Segoe UI" panose="020B0502040204020203" pitchFamily="34" charset="0"/>
                <a:ea typeface="メイリオ" panose="020B0604030504040204" pitchFamily="50" charset="-128"/>
                <a:cs typeface="Segoe UI" panose="020B0502040204020203" pitchFamily="34" charset="0"/>
              </a:rPr>
              <a:t>　　　　</a:t>
            </a:r>
            <a:r>
              <a:rPr lang="en-US" altLang="ja-JP" sz="1100" dirty="0">
                <a:latin typeface="Segoe UI" panose="020B0502040204020203" pitchFamily="34" charset="0"/>
                <a:ea typeface="メイリオ" panose="020B0604030504040204" pitchFamily="50" charset="-128"/>
                <a:cs typeface="Segoe UI" panose="020B0502040204020203" pitchFamily="34" charset="0"/>
              </a:rPr>
              <a:t>E-mail</a:t>
            </a:r>
            <a:r>
              <a:rPr lang="ja-JP" altLang="en-US" sz="1100" dirty="0">
                <a:latin typeface="Segoe UI" panose="020B0502040204020203" pitchFamily="34" charset="0"/>
                <a:ea typeface="メイリオ" panose="020B0604030504040204" pitchFamily="50" charset="-128"/>
                <a:cs typeface="Segoe UI" panose="020B0502040204020203" pitchFamily="34" charset="0"/>
              </a:rPr>
              <a:t>：</a:t>
            </a:r>
            <a:r>
              <a:rPr lang="en-US" altLang="ja-JP" sz="1200" dirty="0">
                <a:latin typeface="Segoe UI" panose="020B0502040204020203" pitchFamily="34" charset="0"/>
                <a:ea typeface="メイリオ" panose="020B0604030504040204" pitchFamily="50" charset="-128"/>
                <a:cs typeface="Segoe UI" panose="020B0502040204020203" pitchFamily="34" charset="0"/>
                <a:hlinkClick r:id="rId9"/>
              </a:rPr>
              <a:t>tsukasa@heisei-u.ac.jp</a:t>
            </a:r>
            <a:r>
              <a:rPr lang="ja-JP" altLang="en-US" sz="1200" dirty="0">
                <a:latin typeface="Segoe UI" panose="020B0502040204020203" pitchFamily="34" charset="0"/>
                <a:ea typeface="メイリオ" panose="020B0604030504040204" pitchFamily="50" charset="-128"/>
                <a:cs typeface="Segoe UI" panose="020B0502040204020203" pitchFamily="34" charset="0"/>
              </a:rPr>
              <a:t>　</a:t>
            </a:r>
            <a:endParaRPr lang="ja-JP" altLang="ja-JP" sz="1200" dirty="0">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97766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434" y="7261056"/>
            <a:ext cx="2682255" cy="1214607"/>
          </a:xfrm>
          <a:prstGeom prst="rect">
            <a:avLst/>
          </a:prstGeom>
        </p:spPr>
      </p:pic>
      <p:sp>
        <p:nvSpPr>
          <p:cNvPr id="6" name="正方形/長方形 5"/>
          <p:cNvSpPr/>
          <p:nvPr/>
        </p:nvSpPr>
        <p:spPr>
          <a:xfrm>
            <a:off x="4524840" y="2082408"/>
            <a:ext cx="2227358" cy="3952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0" y="0"/>
            <a:ext cx="6858000" cy="2080614"/>
          </a:xfrm>
          <a:prstGeom prst="rect">
            <a:avLst/>
          </a:prstGeom>
          <a:pattFill prst="pct50">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p:cNvPr>
          <p:cNvSpPr/>
          <p:nvPr/>
        </p:nvSpPr>
        <p:spPr>
          <a:xfrm flipV="1">
            <a:off x="-695325" y="9906000"/>
            <a:ext cx="7772400" cy="46038"/>
          </a:xfrm>
          <a:prstGeom prst="rect">
            <a:avLst/>
          </a:prstGeom>
          <a:solidFill>
            <a:srgbClr val="CCFF99">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ja-JP" altLang="en-US"/>
          </a:p>
        </p:txBody>
      </p:sp>
      <p:grpSp>
        <p:nvGrpSpPr>
          <p:cNvPr id="24" name="グループ化 23"/>
          <p:cNvGrpSpPr/>
          <p:nvPr/>
        </p:nvGrpSpPr>
        <p:grpSpPr>
          <a:xfrm>
            <a:off x="130173" y="2274777"/>
            <a:ext cx="4296982" cy="5892275"/>
            <a:chOff x="1328826" y="2628900"/>
            <a:chExt cx="4296982" cy="5892275"/>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511" y="2628900"/>
              <a:ext cx="4199297" cy="2733291"/>
            </a:xfrm>
            <a:prstGeom prst="rect">
              <a:avLst/>
            </a:prstGeom>
          </p:spPr>
        </p:pic>
        <p:pic>
          <p:nvPicPr>
            <p:cNvPr id="23" name="図 22"/>
            <p:cNvPicPr>
              <a:picLocks noChangeAspect="1"/>
            </p:cNvPicPr>
            <p:nvPr/>
          </p:nvPicPr>
          <p:blipFill>
            <a:blip r:embed="rId4"/>
            <a:stretch>
              <a:fillRect/>
            </a:stretch>
          </p:blipFill>
          <p:spPr>
            <a:xfrm>
              <a:off x="1328826" y="5247891"/>
              <a:ext cx="3252699" cy="3273284"/>
            </a:xfrm>
            <a:prstGeom prst="rect">
              <a:avLst/>
            </a:prstGeom>
          </p:spPr>
        </p:pic>
      </p:grpSp>
      <p:sp>
        <p:nvSpPr>
          <p:cNvPr id="26" name="テキスト ボックス 1">
            <a:extLst/>
          </p:cNvPr>
          <p:cNvSpPr txBox="1">
            <a:spLocks noChangeArrowheads="1"/>
          </p:cNvSpPr>
          <p:nvPr/>
        </p:nvSpPr>
        <p:spPr bwMode="auto">
          <a:xfrm>
            <a:off x="168738" y="504387"/>
            <a:ext cx="6556375" cy="1384995"/>
          </a:xfrm>
          <a:prstGeom prst="rect">
            <a:avLst/>
          </a:prstGeom>
          <a:noFill/>
          <a:ln>
            <a:noFill/>
          </a:ln>
          <a:extLst/>
        </p:spPr>
        <p:style>
          <a:lnRef idx="0">
            <a:scrgbClr r="0" g="0" b="0"/>
          </a:lnRef>
          <a:fillRef idx="0">
            <a:scrgbClr r="0" g="0" b="0"/>
          </a:fillRef>
          <a:effectRef idx="0">
            <a:scrgbClr r="0" g="0" b="0"/>
          </a:effectRef>
          <a:fontRef idx="minor">
            <a:schemeClr val="lt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1600" dirty="0">
                <a:latin typeface="HGP明朝E" panose="02020900000000000000" pitchFamily="18" charset="-128"/>
                <a:ea typeface="HGP明朝E" panose="02020900000000000000" pitchFamily="18" charset="-128"/>
              </a:rPr>
              <a:t>　</a:t>
            </a:r>
            <a:r>
              <a:rPr lang="ja-JP" altLang="en-US" b="1"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認知症</a:t>
            </a:r>
            <a:r>
              <a:rPr lang="ja-JP" altLang="en-US"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に対する偏見をなくしたいと考え、</a:t>
            </a:r>
            <a:r>
              <a:rPr lang="en-US" altLang="ja-JP"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2016</a:t>
            </a:r>
            <a:r>
              <a:rPr lang="ja-JP" altLang="en-US"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年</a:t>
            </a:r>
            <a:r>
              <a:rPr lang="en-US" altLang="ja-JP"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8</a:t>
            </a:r>
            <a:r>
              <a:rPr lang="ja-JP" altLang="en-US"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月に、御幸町の住民団体と介護事業所や機関、大学が協力して、「平大認知症カフェ連絡協議会」を結成しました。そして、同年</a:t>
            </a:r>
            <a:r>
              <a:rPr lang="en-US" altLang="ja-JP"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10</a:t>
            </a:r>
            <a:r>
              <a:rPr lang="ja-JP" altLang="en-US"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月から福山平成大学を会場にして、認知症カフェを始めました。愛称のみゆきよりみちかふぇは、御幸小学校の児童の皆さんが考えてくれました。</a:t>
            </a:r>
            <a:endParaRPr lang="en-US" altLang="ja-JP"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endParaRPr>
          </a:p>
          <a:p>
            <a:pPr>
              <a:defRPr/>
            </a:pPr>
            <a:r>
              <a:rPr lang="ja-JP" altLang="en-US"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　たくさんの専門職（介護・医療・福祉）と、学生と、また住民同士で、お茶を飲みながらみんなで気軽に認知症について語り合いませんか。そして正しい知識を学びませんか。</a:t>
            </a:r>
            <a:r>
              <a:rPr lang="en-US" altLang="ja-JP"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2018</a:t>
            </a:r>
            <a:r>
              <a:rPr lang="ja-JP" altLang="en-US"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年度からは学びのカフェとして充実させるために、毎回</a:t>
            </a:r>
            <a:r>
              <a:rPr lang="ja-JP" altLang="en-US" sz="1100" dirty="0">
                <a:ln w="57150">
                  <a:solidFill>
                    <a:schemeClr val="bg1"/>
                  </a:solidFill>
                </a:ln>
                <a:solidFill>
                  <a:srgbClr val="002060"/>
                </a:solidFill>
                <a:latin typeface="Segoe UI" panose="020B0502040204020203" pitchFamily="34" charset="0"/>
                <a:ea typeface="メイリオ" panose="020B0604030504040204" pitchFamily="50" charset="-128"/>
                <a:cs typeface="Segoe UI" panose="020B0502040204020203" pitchFamily="34" charset="0"/>
              </a:rPr>
              <a:t>「学びの時間」</a:t>
            </a:r>
            <a:r>
              <a:rPr lang="ja-JP" altLang="en-US"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rPr>
              <a:t>の内容を変えてみました。</a:t>
            </a:r>
            <a:endParaRPr lang="en-US" altLang="ja-JP" sz="1100" dirty="0">
              <a:ln w="57150">
                <a:solidFill>
                  <a:schemeClr val="bg1"/>
                </a:solidFill>
              </a:ln>
              <a:latin typeface="Segoe UI" panose="020B0502040204020203" pitchFamily="34" charset="0"/>
              <a:ea typeface="メイリオ" panose="020B0604030504040204" pitchFamily="50" charset="-128"/>
              <a:cs typeface="Segoe UI" panose="020B0502040204020203" pitchFamily="34" charset="0"/>
            </a:endParaRPr>
          </a:p>
        </p:txBody>
      </p:sp>
      <p:sp>
        <p:nvSpPr>
          <p:cNvPr id="29" name="テキスト ボックス 28"/>
          <p:cNvSpPr txBox="1"/>
          <p:nvPr/>
        </p:nvSpPr>
        <p:spPr>
          <a:xfrm>
            <a:off x="281132" y="1850704"/>
            <a:ext cx="3538393" cy="369332"/>
          </a:xfrm>
          <a:prstGeom prst="rect">
            <a:avLst/>
          </a:prstGeom>
          <a:noFill/>
        </p:spPr>
        <p:txBody>
          <a:bodyPr wrap="square" rtlCol="0">
            <a:spAutoFit/>
          </a:bodyPr>
          <a:lstStyle/>
          <a:p>
            <a:pPr algn="dist"/>
            <a:r>
              <a:rPr kumimoji="1" lang="ja-JP" altLang="en-US" dirty="0">
                <a:ln w="76200">
                  <a:solidFill>
                    <a:schemeClr val="accent2"/>
                  </a:solidFill>
                </a:ln>
                <a:solidFill>
                  <a:schemeClr val="bg1"/>
                </a:solidFill>
                <a:latin typeface="HGP創英角ｺﾞｼｯｸUB" panose="020B0900000000000000" pitchFamily="50" charset="-128"/>
                <a:ea typeface="HGP創英角ｺﾞｼｯｸUB" panose="020B0900000000000000" pitchFamily="50" charset="-128"/>
              </a:rPr>
              <a:t>福山平成大学周辺　マップ</a:t>
            </a:r>
          </a:p>
        </p:txBody>
      </p:sp>
      <p:sp>
        <p:nvSpPr>
          <p:cNvPr id="3" name="正方形/長方形 2"/>
          <p:cNvSpPr/>
          <p:nvPr/>
        </p:nvSpPr>
        <p:spPr>
          <a:xfrm>
            <a:off x="4655013" y="2234171"/>
            <a:ext cx="1970968" cy="101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2018</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年</a:t>
            </a: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11</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月</a:t>
            </a: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17</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日（土）</a:t>
            </a:r>
            <a:endParaRPr lang="ja-JP" altLang="ja-JP" sz="105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fontAlgn="ctr"/>
            <a:r>
              <a:rPr kumimoji="1" lang="ja-JP" altLang="en-US" sz="11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講義「認知症に備える」</a:t>
            </a:r>
            <a:endParaRPr lang="ja-JP" altLang="ja-JP" sz="11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gn="ctr" fontAlgn="ctr"/>
            <a:r>
              <a:rPr kumimoji="1" lang="ja-JP"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福山平成大学福祉学科教授</a:t>
            </a:r>
            <a:endParaRPr kumimoji="1" lang="en-US" altLang="ja-JP" sz="11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gn="ctr" fontAlgn="ctr"/>
            <a:r>
              <a:rPr kumimoji="1" lang="ja-JP" altLang="en-US" sz="1100">
                <a:solidFill>
                  <a:schemeClr val="tx1"/>
                </a:solidFill>
                <a:latin typeface="Segoe UI" panose="020B0502040204020203" pitchFamily="34" charset="0"/>
                <a:ea typeface="メイリオ" panose="020B0604030504040204" pitchFamily="50" charset="-128"/>
                <a:cs typeface="Segoe UI" panose="020B0502040204020203" pitchFamily="34" charset="0"/>
              </a:rPr>
              <a:t>中司登志美さん</a:t>
            </a:r>
            <a:endParaRPr lang="ja-JP" altLang="ja-JP" sz="10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21" name="正方形/長方形 20"/>
          <p:cNvSpPr/>
          <p:nvPr/>
        </p:nvSpPr>
        <p:spPr>
          <a:xfrm>
            <a:off x="4679583" y="3414968"/>
            <a:ext cx="1946397" cy="103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2019</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年</a:t>
            </a: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1</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月</a:t>
            </a: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12</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日（土）</a:t>
            </a:r>
            <a:endParaRPr kumimoji="1" lang="en-US"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fontAlgn="ctr"/>
            <a:r>
              <a:rPr kumimoji="1" lang="zh-TW" altLang="en-US" sz="11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講義「回想法」</a:t>
            </a:r>
          </a:p>
          <a:p>
            <a:pPr fontAlgn="ctr"/>
            <a:r>
              <a:rPr kumimoji="1" lang="zh-TW"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福山平成大学福祉学科講師</a:t>
            </a:r>
          </a:p>
          <a:p>
            <a:pPr algn="ctr" fontAlgn="ctr"/>
            <a:r>
              <a:rPr kumimoji="1" lang="zh-TW"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牛田篤</a:t>
            </a:r>
            <a:r>
              <a:rPr kumimoji="1" lang="ja-JP" altLang="en-US" sz="1100" dirty="0" err="1">
                <a:solidFill>
                  <a:schemeClr val="tx1"/>
                </a:solidFill>
                <a:latin typeface="Segoe UI" panose="020B0502040204020203" pitchFamily="34" charset="0"/>
                <a:ea typeface="メイリオ" panose="020B0604030504040204" pitchFamily="50" charset="-128"/>
                <a:cs typeface="Segoe UI" panose="020B0502040204020203" pitchFamily="34" charset="0"/>
              </a:rPr>
              <a:t>さん</a:t>
            </a:r>
            <a:endParaRPr kumimoji="1" lang="zh-TW"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27" name="正方形/長方形 26"/>
          <p:cNvSpPr/>
          <p:nvPr/>
        </p:nvSpPr>
        <p:spPr>
          <a:xfrm>
            <a:off x="4693392" y="4635359"/>
            <a:ext cx="1932588" cy="1131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2019</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年</a:t>
            </a: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3</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月</a:t>
            </a:r>
            <a:r>
              <a:rPr kumimoji="1" lang="en-US" altLang="ja-JP" sz="16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30</a:t>
            </a:r>
            <a:r>
              <a:rPr kumimoji="1" lang="ja-JP"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日（土）</a:t>
            </a:r>
            <a:endParaRPr kumimoji="1" lang="en-US" altLang="ja-JP" sz="1050" b="1"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fontAlgn="ctr"/>
            <a:r>
              <a:rPr kumimoji="1" lang="ja-JP" altLang="en-US" sz="11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「ユマニチュード」</a:t>
            </a:r>
            <a:endParaRPr kumimoji="1" lang="en-US" altLang="ja-JP" sz="1100" b="1"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fontAlgn="ctr"/>
            <a:r>
              <a:rPr kumimoji="1" lang="ja-JP" altLang="en-US" sz="1100"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　　　　　　　ってなに？</a:t>
            </a:r>
          </a:p>
          <a:p>
            <a:pPr fontAlgn="ctr"/>
            <a:r>
              <a:rPr kumimoji="1" lang="ja-JP"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福山市</a:t>
            </a:r>
            <a:endParaRPr kumimoji="1" lang="en-US" altLang="ja-JP" sz="11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fontAlgn="ctr"/>
            <a:r>
              <a:rPr kumimoji="1" lang="ja-JP"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認知症初期集中支援チーム</a:t>
            </a:r>
            <a:endParaRPr kumimoji="1" lang="en-US" altLang="ja-JP" sz="11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gn="ctr" fontAlgn="ctr"/>
            <a:r>
              <a:rPr kumimoji="1" lang="ja-JP"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奥田久美子さん</a:t>
            </a:r>
          </a:p>
        </p:txBody>
      </p:sp>
      <p:sp>
        <p:nvSpPr>
          <p:cNvPr id="32" name="テキスト ボックス 31"/>
          <p:cNvSpPr txBox="1"/>
          <p:nvPr/>
        </p:nvSpPr>
        <p:spPr>
          <a:xfrm>
            <a:off x="4404097" y="1821043"/>
            <a:ext cx="2489754" cy="369332"/>
          </a:xfrm>
          <a:prstGeom prst="rect">
            <a:avLst/>
          </a:prstGeom>
          <a:noFill/>
        </p:spPr>
        <p:txBody>
          <a:bodyPr wrap="square" rtlCol="0">
            <a:spAutoFit/>
          </a:bodyPr>
          <a:lstStyle/>
          <a:p>
            <a:r>
              <a:rPr kumimoji="1" lang="ja-JP" altLang="en-US" sz="1600" dirty="0">
                <a:ln w="76200">
                  <a:solidFill>
                    <a:schemeClr val="accent1"/>
                  </a:solidFill>
                </a:ln>
                <a:latin typeface="HGP創英角ｺﾞｼｯｸUB" panose="020B0900000000000000" pitchFamily="50" charset="-128"/>
                <a:ea typeface="HGP創英角ｺﾞｼｯｸUB" panose="020B0900000000000000" pitchFamily="50" charset="-128"/>
              </a:rPr>
              <a:t>これからの</a:t>
            </a:r>
            <a:r>
              <a:rPr kumimoji="1" lang="ja-JP" altLang="en-US" dirty="0">
                <a:ln w="76200">
                  <a:solidFill>
                    <a:schemeClr val="accent1"/>
                  </a:solidFill>
                </a:ln>
                <a:latin typeface="HGP創英角ｺﾞｼｯｸUB" panose="020B0900000000000000" pitchFamily="50" charset="-128"/>
                <a:ea typeface="HGP創英角ｺﾞｼｯｸUB" panose="020B0900000000000000" pitchFamily="50" charset="-128"/>
              </a:rPr>
              <a:t>よりみちかふぇ</a:t>
            </a:r>
          </a:p>
        </p:txBody>
      </p:sp>
      <p:sp>
        <p:nvSpPr>
          <p:cNvPr id="34" name="テキスト ボックス 33"/>
          <p:cNvSpPr txBox="1"/>
          <p:nvPr/>
        </p:nvSpPr>
        <p:spPr>
          <a:xfrm>
            <a:off x="4404097" y="1821043"/>
            <a:ext cx="2489754" cy="369332"/>
          </a:xfrm>
          <a:prstGeom prst="rect">
            <a:avLst/>
          </a:prstGeom>
          <a:noFill/>
        </p:spPr>
        <p:txBody>
          <a:bodyPr wrap="square" rtlCol="0">
            <a:spAutoFit/>
          </a:bodyPr>
          <a:lstStyle/>
          <a:p>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rPr>
              <a:t>これからの</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よりみちかふぇ</a:t>
            </a:r>
          </a:p>
        </p:txBody>
      </p:sp>
      <p:sp>
        <p:nvSpPr>
          <p:cNvPr id="9" name="正方形/長方形 8"/>
          <p:cNvSpPr/>
          <p:nvPr/>
        </p:nvSpPr>
        <p:spPr>
          <a:xfrm>
            <a:off x="662365" y="5176253"/>
            <a:ext cx="1139357" cy="11381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中国中央病院</a:t>
            </a:r>
          </a:p>
        </p:txBody>
      </p:sp>
      <p:sp>
        <p:nvSpPr>
          <p:cNvPr id="36" name="正方形/長方形 35"/>
          <p:cNvSpPr/>
          <p:nvPr/>
        </p:nvSpPr>
        <p:spPr>
          <a:xfrm>
            <a:off x="149223" y="6669773"/>
            <a:ext cx="1662024" cy="14877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37" name="正方形/長方形 36"/>
          <p:cNvSpPr/>
          <p:nvPr/>
        </p:nvSpPr>
        <p:spPr>
          <a:xfrm>
            <a:off x="1475912" y="5176253"/>
            <a:ext cx="339257" cy="1514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p:cNvSpPr/>
          <p:nvPr/>
        </p:nvSpPr>
        <p:spPr>
          <a:xfrm>
            <a:off x="1475912" y="5405998"/>
            <a:ext cx="339257" cy="1514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0" name="正方形/長方形 39"/>
          <p:cNvSpPr/>
          <p:nvPr/>
        </p:nvSpPr>
        <p:spPr>
          <a:xfrm>
            <a:off x="1371599" y="6235142"/>
            <a:ext cx="420597" cy="2474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1475912" y="6167782"/>
            <a:ext cx="339257" cy="1514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1876425" y="6699390"/>
            <a:ext cx="639671" cy="32289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0" name="円/楕円 9"/>
          <p:cNvSpPr/>
          <p:nvPr/>
        </p:nvSpPr>
        <p:spPr>
          <a:xfrm>
            <a:off x="2567644" y="5547994"/>
            <a:ext cx="308906" cy="2909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544075" y="5577310"/>
            <a:ext cx="554096" cy="261610"/>
          </a:xfrm>
          <a:prstGeom prst="rect">
            <a:avLst/>
          </a:prstGeom>
          <a:noFill/>
        </p:spPr>
        <p:txBody>
          <a:bodyPr wrap="square" rtlCol="0">
            <a:spAutoFit/>
          </a:bodyPr>
          <a:lstStyle/>
          <a:p>
            <a:r>
              <a:rPr kumimoji="1" lang="en-US" altLang="ja-JP" sz="1050" b="1" dirty="0">
                <a:solidFill>
                  <a:schemeClr val="bg1"/>
                </a:solidFill>
                <a:latin typeface="Segoe UI" panose="020B0502040204020203" pitchFamily="34" charset="0"/>
                <a:ea typeface="メイリオ" panose="020B0604030504040204" pitchFamily="50" charset="-128"/>
                <a:cs typeface="Segoe UI" panose="020B0502040204020203" pitchFamily="34" charset="0"/>
              </a:rPr>
              <a:t>P</a:t>
            </a:r>
            <a:r>
              <a:rPr kumimoji="1" lang="ja-JP" altLang="en-US" sz="1050" b="1" dirty="0">
                <a:solidFill>
                  <a:schemeClr val="bg1"/>
                </a:solidFill>
                <a:latin typeface="Segoe UI" panose="020B0502040204020203" pitchFamily="34" charset="0"/>
                <a:ea typeface="メイリオ" panose="020B0604030504040204" pitchFamily="50" charset="-128"/>
                <a:cs typeface="Segoe UI" panose="020B0502040204020203" pitchFamily="34" charset="0"/>
              </a:rPr>
              <a:t>１</a:t>
            </a:r>
          </a:p>
        </p:txBody>
      </p:sp>
      <p:sp>
        <p:nvSpPr>
          <p:cNvPr id="43" name="円/楕円 42"/>
          <p:cNvSpPr/>
          <p:nvPr/>
        </p:nvSpPr>
        <p:spPr>
          <a:xfrm>
            <a:off x="2821123" y="7309036"/>
            <a:ext cx="308906" cy="2909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792548" y="7357402"/>
            <a:ext cx="554096" cy="261610"/>
          </a:xfrm>
          <a:prstGeom prst="rect">
            <a:avLst/>
          </a:prstGeom>
          <a:noFill/>
        </p:spPr>
        <p:txBody>
          <a:bodyPr wrap="square" rtlCol="0">
            <a:spAutoFit/>
          </a:bodyPr>
          <a:lstStyle/>
          <a:p>
            <a:r>
              <a:rPr kumimoji="1" lang="en-US" altLang="ja-JP" sz="1050" b="1" dirty="0">
                <a:solidFill>
                  <a:schemeClr val="bg1"/>
                </a:solidFill>
                <a:latin typeface="Segoe UI" panose="020B0502040204020203" pitchFamily="34" charset="0"/>
                <a:ea typeface="メイリオ" panose="020B0604030504040204" pitchFamily="50" charset="-128"/>
                <a:cs typeface="Segoe UI" panose="020B0502040204020203" pitchFamily="34" charset="0"/>
              </a:rPr>
              <a:t>P</a:t>
            </a:r>
            <a:r>
              <a:rPr kumimoji="1" lang="ja-JP" altLang="en-US" sz="1050" b="1" dirty="0">
                <a:solidFill>
                  <a:schemeClr val="bg1"/>
                </a:solidFill>
                <a:latin typeface="Segoe UI" panose="020B0502040204020203" pitchFamily="34" charset="0"/>
                <a:ea typeface="メイリオ" panose="020B0604030504040204" pitchFamily="50" charset="-128"/>
                <a:cs typeface="Segoe UI" panose="020B0502040204020203" pitchFamily="34" charset="0"/>
              </a:rPr>
              <a:t>２</a:t>
            </a:r>
          </a:p>
        </p:txBody>
      </p:sp>
      <p:sp>
        <p:nvSpPr>
          <p:cNvPr id="48" name="円/楕円 47"/>
          <p:cNvSpPr/>
          <p:nvPr/>
        </p:nvSpPr>
        <p:spPr>
          <a:xfrm>
            <a:off x="1767677" y="5214607"/>
            <a:ext cx="308906" cy="2909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1751582" y="5890025"/>
            <a:ext cx="308906" cy="2909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179461" y="6252110"/>
            <a:ext cx="308906" cy="2909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103129" y="6310024"/>
            <a:ext cx="554096" cy="215444"/>
          </a:xfrm>
          <a:prstGeom prst="rect">
            <a:avLst/>
          </a:prstGeom>
          <a:noFill/>
        </p:spPr>
        <p:txBody>
          <a:bodyPr wrap="square" rtlCol="0">
            <a:spAutoFit/>
          </a:bodyPr>
          <a:lstStyle/>
          <a:p>
            <a:r>
              <a:rPr kumimoji="1" lang="ja-JP" altLang="en-US" sz="800" b="1" dirty="0">
                <a:latin typeface="Segoe UI" panose="020B0502040204020203" pitchFamily="34" charset="0"/>
                <a:ea typeface="メイリオ" panose="020B0604030504040204" pitchFamily="50" charset="-128"/>
                <a:cs typeface="Segoe UI" panose="020B0502040204020203" pitchFamily="34" charset="0"/>
              </a:rPr>
              <a:t>自転車</a:t>
            </a:r>
          </a:p>
        </p:txBody>
      </p:sp>
      <p:sp>
        <p:nvSpPr>
          <p:cNvPr id="47" name="テキスト ボックス 46"/>
          <p:cNvSpPr txBox="1"/>
          <p:nvPr/>
        </p:nvSpPr>
        <p:spPr>
          <a:xfrm>
            <a:off x="1749346" y="5258311"/>
            <a:ext cx="554096" cy="215444"/>
          </a:xfrm>
          <a:prstGeom prst="rect">
            <a:avLst/>
          </a:prstGeom>
          <a:noFill/>
        </p:spPr>
        <p:txBody>
          <a:bodyPr wrap="square" rtlCol="0">
            <a:spAutoFit/>
          </a:bodyPr>
          <a:lstStyle/>
          <a:p>
            <a:r>
              <a:rPr kumimoji="1" lang="ja-JP" altLang="en-US" sz="800" b="1" dirty="0">
                <a:latin typeface="Segoe UI" panose="020B0502040204020203" pitchFamily="34" charset="0"/>
                <a:ea typeface="メイリオ" panose="020B0604030504040204" pitchFamily="50" charset="-128"/>
                <a:cs typeface="Segoe UI" panose="020B0502040204020203" pitchFamily="34" charset="0"/>
              </a:rPr>
              <a:t>バス</a:t>
            </a:r>
          </a:p>
        </p:txBody>
      </p:sp>
      <p:sp>
        <p:nvSpPr>
          <p:cNvPr id="46" name="テキスト ボックス 45"/>
          <p:cNvSpPr txBox="1"/>
          <p:nvPr/>
        </p:nvSpPr>
        <p:spPr>
          <a:xfrm>
            <a:off x="1716017" y="5900186"/>
            <a:ext cx="554096" cy="338554"/>
          </a:xfrm>
          <a:prstGeom prst="rect">
            <a:avLst/>
          </a:prstGeom>
          <a:noFill/>
        </p:spPr>
        <p:txBody>
          <a:bodyPr wrap="square" rtlCol="0">
            <a:spAutoFit/>
          </a:bodyPr>
          <a:lstStyle/>
          <a:p>
            <a:r>
              <a:rPr kumimoji="1" lang="ja-JP" altLang="en-US" sz="800" b="1" dirty="0">
                <a:latin typeface="Segoe UI" panose="020B0502040204020203" pitchFamily="34" charset="0"/>
                <a:ea typeface="メイリオ" panose="020B0604030504040204" pitchFamily="50" charset="-128"/>
                <a:cs typeface="Segoe UI" panose="020B0502040204020203" pitchFamily="34" charset="0"/>
              </a:rPr>
              <a:t>タクシー</a:t>
            </a:r>
          </a:p>
        </p:txBody>
      </p:sp>
      <p:sp>
        <p:nvSpPr>
          <p:cNvPr id="53" name="正方形/長方形 52"/>
          <p:cNvSpPr/>
          <p:nvPr/>
        </p:nvSpPr>
        <p:spPr>
          <a:xfrm>
            <a:off x="573476" y="3552229"/>
            <a:ext cx="685798" cy="195869"/>
          </a:xfrm>
          <a:prstGeom prst="rect">
            <a:avLst/>
          </a:prstGeom>
          <a:solidFill>
            <a:srgbClr val="ED371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en-US" altLang="ja-JP" sz="7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52" name="正方形/長方形 51"/>
          <p:cNvSpPr/>
          <p:nvPr/>
        </p:nvSpPr>
        <p:spPr>
          <a:xfrm>
            <a:off x="790114" y="3252444"/>
            <a:ext cx="685798" cy="563575"/>
          </a:xfrm>
          <a:prstGeom prst="rect">
            <a:avLst/>
          </a:prstGeom>
          <a:solidFill>
            <a:srgbClr val="ED371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600" dirty="0">
                <a:solidFill>
                  <a:schemeClr val="bg1"/>
                </a:solidFill>
                <a:latin typeface="Segoe UI" panose="020B0502040204020203" pitchFamily="34" charset="0"/>
                <a:ea typeface="メイリオ" panose="020B0604030504040204" pitchFamily="50" charset="-128"/>
                <a:cs typeface="Segoe UI" panose="020B0502040204020203" pitchFamily="34" charset="0"/>
              </a:rPr>
              <a:t>7</a:t>
            </a:r>
            <a:r>
              <a:rPr kumimoji="1" lang="ja-JP" altLang="en-US" sz="1050" dirty="0">
                <a:solidFill>
                  <a:schemeClr val="bg1"/>
                </a:solidFill>
                <a:latin typeface="Segoe UI" panose="020B0502040204020203" pitchFamily="34" charset="0"/>
                <a:ea typeface="メイリオ" panose="020B0604030504040204" pitchFamily="50" charset="-128"/>
                <a:cs typeface="Segoe UI" panose="020B0502040204020203" pitchFamily="34" charset="0"/>
              </a:rPr>
              <a:t>号館</a:t>
            </a:r>
            <a:endParaRPr kumimoji="1" lang="en-US" altLang="ja-JP" sz="105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gn="ctr"/>
            <a:r>
              <a:rPr kumimoji="1" lang="ja-JP" altLang="en-US" sz="9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講義棟</a:t>
            </a:r>
            <a:endParaRPr kumimoji="1" lang="en-US" altLang="ja-JP" sz="9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30" name="星 5 29"/>
          <p:cNvSpPr/>
          <p:nvPr/>
        </p:nvSpPr>
        <p:spPr>
          <a:xfrm>
            <a:off x="1349296" y="3037130"/>
            <a:ext cx="400050" cy="390525"/>
          </a:xfrm>
          <a:prstGeom prst="star5">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54" name="正方形/長方形 53"/>
          <p:cNvSpPr/>
          <p:nvPr/>
        </p:nvSpPr>
        <p:spPr>
          <a:xfrm>
            <a:off x="1371599" y="3911619"/>
            <a:ext cx="731530" cy="399289"/>
          </a:xfrm>
          <a:prstGeom prst="rect">
            <a:avLst/>
          </a:prstGeom>
          <a:solidFill>
            <a:srgbClr val="ED371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600" dirty="0">
                <a:solidFill>
                  <a:schemeClr val="bg1"/>
                </a:solidFill>
                <a:latin typeface="Segoe UI" panose="020B0502040204020203" pitchFamily="34" charset="0"/>
                <a:ea typeface="メイリオ" panose="020B0604030504040204" pitchFamily="50" charset="-128"/>
                <a:cs typeface="Segoe UI" panose="020B0502040204020203" pitchFamily="34" charset="0"/>
              </a:rPr>
              <a:t>８</a:t>
            </a:r>
            <a:r>
              <a:rPr kumimoji="1" lang="ja-JP" altLang="en-US" sz="1050" dirty="0">
                <a:solidFill>
                  <a:schemeClr val="bg1"/>
                </a:solidFill>
                <a:latin typeface="Segoe UI" panose="020B0502040204020203" pitchFamily="34" charset="0"/>
                <a:ea typeface="メイリオ" panose="020B0604030504040204" pitchFamily="50" charset="-128"/>
                <a:cs typeface="Segoe UI" panose="020B0502040204020203" pitchFamily="34" charset="0"/>
              </a:rPr>
              <a:t>号館</a:t>
            </a:r>
            <a:endParaRPr kumimoji="1" lang="en-US" altLang="ja-JP" sz="105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gn="ctr"/>
            <a:r>
              <a:rPr kumimoji="1" lang="ja-JP" altLang="en-US" sz="900" dirty="0">
                <a:solidFill>
                  <a:schemeClr val="bg1"/>
                </a:solidFill>
                <a:latin typeface="Segoe UI" panose="020B0502040204020203" pitchFamily="34" charset="0"/>
                <a:ea typeface="メイリオ" panose="020B0604030504040204" pitchFamily="50" charset="-128"/>
                <a:cs typeface="Segoe UI" panose="020B0502040204020203" pitchFamily="34" charset="0"/>
              </a:rPr>
              <a:t>食堂</a:t>
            </a:r>
          </a:p>
        </p:txBody>
      </p:sp>
      <p:sp>
        <p:nvSpPr>
          <p:cNvPr id="31" name="星 5 30"/>
          <p:cNvSpPr/>
          <p:nvPr/>
        </p:nvSpPr>
        <p:spPr>
          <a:xfrm>
            <a:off x="1943233" y="3737397"/>
            <a:ext cx="400050" cy="390525"/>
          </a:xfrm>
          <a:prstGeom prst="star5">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線吹き出し 2 (枠付き) 14"/>
          <p:cNvSpPr/>
          <p:nvPr/>
        </p:nvSpPr>
        <p:spPr>
          <a:xfrm>
            <a:off x="2657225" y="4089178"/>
            <a:ext cx="886075" cy="435197"/>
          </a:xfrm>
          <a:prstGeom prst="borderCallout2">
            <a:avLst>
              <a:gd name="adj1" fmla="val 18750"/>
              <a:gd name="adj2" fmla="val -8333"/>
              <a:gd name="adj3" fmla="val 18750"/>
              <a:gd name="adj4" fmla="val -16667"/>
              <a:gd name="adj5" fmla="val -34091"/>
              <a:gd name="adj6" fmla="val -47742"/>
            </a:avLst>
          </a:prstGeom>
          <a:ln>
            <a:solidFill>
              <a:schemeClr val="tx1"/>
            </a:solidFill>
            <a:tailEnd type="ova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rgbClr val="FF0000"/>
                </a:solidFill>
                <a:latin typeface="メイリオ" panose="020B0604030504040204" pitchFamily="50" charset="-128"/>
                <a:ea typeface="メイリオ" panose="020B0604030504040204" pitchFamily="50" charset="-128"/>
              </a:rPr>
              <a:t>カフェ会場</a:t>
            </a:r>
            <a:endParaRPr kumimoji="1" lang="en-US" altLang="ja-JP" sz="11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000" b="1" dirty="0">
                <a:solidFill>
                  <a:srgbClr val="FF0000"/>
                </a:solidFill>
                <a:latin typeface="メイリオ" panose="020B0604030504040204" pitchFamily="50" charset="-128"/>
                <a:ea typeface="メイリオ" panose="020B0604030504040204" pitchFamily="50" charset="-128"/>
              </a:rPr>
              <a:t>（</a:t>
            </a:r>
            <a:r>
              <a:rPr kumimoji="1" lang="en-US" altLang="ja-JP" sz="1100" b="1" dirty="0">
                <a:solidFill>
                  <a:srgbClr val="FF0000"/>
                </a:solidFill>
                <a:latin typeface="メイリオ" panose="020B0604030504040204" pitchFamily="50" charset="-128"/>
                <a:ea typeface="メイリオ" panose="020B0604030504040204" pitchFamily="50" charset="-128"/>
              </a:rPr>
              <a:t>2</a:t>
            </a:r>
            <a:r>
              <a:rPr kumimoji="1" lang="ja-JP" altLang="en-US" sz="1000" b="1" dirty="0">
                <a:solidFill>
                  <a:srgbClr val="FF0000"/>
                </a:solidFill>
                <a:latin typeface="メイリオ" panose="020B0604030504040204" pitchFamily="50" charset="-128"/>
                <a:ea typeface="メイリオ" panose="020B0604030504040204" pitchFamily="50" charset="-128"/>
              </a:rPr>
              <a:t>階）</a:t>
            </a:r>
          </a:p>
        </p:txBody>
      </p:sp>
      <p:sp>
        <p:nvSpPr>
          <p:cNvPr id="55" name="線吹き出し 2 (枠付き) 54"/>
          <p:cNvSpPr/>
          <p:nvPr/>
        </p:nvSpPr>
        <p:spPr>
          <a:xfrm>
            <a:off x="51177" y="2543049"/>
            <a:ext cx="1222375" cy="439841"/>
          </a:xfrm>
          <a:prstGeom prst="borderCallout2">
            <a:avLst>
              <a:gd name="adj1" fmla="val 67943"/>
              <a:gd name="adj2" fmla="val 101313"/>
              <a:gd name="adj3" fmla="val 68367"/>
              <a:gd name="adj4" fmla="val 113864"/>
              <a:gd name="adj5" fmla="val 144697"/>
              <a:gd name="adj6" fmla="val 122751"/>
            </a:avLst>
          </a:prstGeom>
          <a:ln>
            <a:solidFill>
              <a:schemeClr val="tx1"/>
            </a:solidFill>
            <a:tailEnd type="ova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rgbClr val="FF0000"/>
                </a:solidFill>
                <a:latin typeface="メイリオ" panose="020B0604030504040204" pitchFamily="50" charset="-128"/>
                <a:ea typeface="メイリオ" panose="020B0604030504040204" pitchFamily="50" charset="-128"/>
              </a:rPr>
              <a:t>講演会場</a:t>
            </a:r>
            <a:endParaRPr kumimoji="1" lang="en-US" altLang="ja-JP" sz="11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000" b="1" dirty="0">
                <a:solidFill>
                  <a:srgbClr val="FF0000"/>
                </a:solidFill>
                <a:latin typeface="メイリオ" panose="020B0604030504040204" pitchFamily="50" charset="-128"/>
                <a:ea typeface="メイリオ" panose="020B0604030504040204" pitchFamily="50" charset="-128"/>
              </a:rPr>
              <a:t>（</a:t>
            </a:r>
            <a:r>
              <a:rPr kumimoji="1" lang="en-US" altLang="ja-JP" sz="1100" b="1" dirty="0">
                <a:solidFill>
                  <a:srgbClr val="FF0000"/>
                </a:solidFill>
                <a:latin typeface="メイリオ" panose="020B0604030504040204" pitchFamily="50" charset="-128"/>
                <a:ea typeface="メイリオ" panose="020B0604030504040204" pitchFamily="50" charset="-128"/>
              </a:rPr>
              <a:t>7103</a:t>
            </a:r>
            <a:r>
              <a:rPr kumimoji="1" lang="ja-JP" altLang="en-US" sz="1000" b="1" dirty="0">
                <a:solidFill>
                  <a:srgbClr val="FF0000"/>
                </a:solidFill>
                <a:latin typeface="メイリオ" panose="020B0604030504040204" pitchFamily="50" charset="-128"/>
                <a:ea typeface="メイリオ" panose="020B0604030504040204" pitchFamily="50" charset="-128"/>
              </a:rPr>
              <a:t>教室）</a:t>
            </a:r>
          </a:p>
        </p:txBody>
      </p:sp>
      <p:sp>
        <p:nvSpPr>
          <p:cNvPr id="58" name="テキスト ボックス 57"/>
          <p:cNvSpPr txBox="1"/>
          <p:nvPr/>
        </p:nvSpPr>
        <p:spPr>
          <a:xfrm>
            <a:off x="281132" y="1841717"/>
            <a:ext cx="3538393" cy="369332"/>
          </a:xfrm>
          <a:prstGeom prst="rect">
            <a:avLst/>
          </a:prstGeom>
          <a:noFill/>
        </p:spPr>
        <p:txBody>
          <a:bodyPr wrap="square" rtlCol="0">
            <a:spAutoFit/>
          </a:bodyPr>
          <a:lstStyle/>
          <a:p>
            <a:pPr algn="dist"/>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福山平成大学周辺　マップ</a:t>
            </a:r>
          </a:p>
        </p:txBody>
      </p:sp>
      <p:sp>
        <p:nvSpPr>
          <p:cNvPr id="62" name="曲折矢印 61"/>
          <p:cNvSpPr/>
          <p:nvPr/>
        </p:nvSpPr>
        <p:spPr>
          <a:xfrm flipH="1">
            <a:off x="3487185" y="5559294"/>
            <a:ext cx="849695" cy="621657"/>
          </a:xfrm>
          <a:prstGeom prst="bentArrow">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4" name="図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474" y="7252462"/>
            <a:ext cx="893578" cy="1207303"/>
          </a:xfrm>
          <a:prstGeom prst="rect">
            <a:avLst/>
          </a:prstGeom>
        </p:spPr>
      </p:pic>
      <p:pic>
        <p:nvPicPr>
          <p:cNvPr id="59" name="図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4450" y="7249969"/>
            <a:ext cx="1644512" cy="1225694"/>
          </a:xfrm>
          <a:prstGeom prst="rect">
            <a:avLst/>
          </a:prstGeom>
        </p:spPr>
      </p:pic>
      <p:sp>
        <p:nvSpPr>
          <p:cNvPr id="56" name="曲折矢印 55"/>
          <p:cNvSpPr/>
          <p:nvPr/>
        </p:nvSpPr>
        <p:spPr>
          <a:xfrm flipH="1" flipV="1">
            <a:off x="3513044" y="6951887"/>
            <a:ext cx="849695" cy="618339"/>
          </a:xfrm>
          <a:prstGeom prst="bentArrow">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正方形/長方形 65"/>
          <p:cNvSpPr/>
          <p:nvPr/>
        </p:nvSpPr>
        <p:spPr>
          <a:xfrm>
            <a:off x="2657225" y="8157527"/>
            <a:ext cx="725647" cy="318136"/>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7" name="正方形/長方形 56"/>
          <p:cNvSpPr/>
          <p:nvPr/>
        </p:nvSpPr>
        <p:spPr>
          <a:xfrm>
            <a:off x="177794" y="8416668"/>
            <a:ext cx="6557365" cy="15483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defRPr/>
            </a:pPr>
            <a:r>
              <a:rPr lang="ja-JP" altLang="en-US" sz="1200" b="1" dirty="0">
                <a:solidFill>
                  <a:srgbClr val="0070C0"/>
                </a:solidFill>
                <a:latin typeface="Segoe UI" panose="020B0502040204020203" pitchFamily="34" charset="0"/>
                <a:ea typeface="メイリオ" panose="020B0604030504040204" pitchFamily="50" charset="-128"/>
                <a:cs typeface="Segoe UI" panose="020B0502040204020203" pitchFamily="34" charset="0"/>
              </a:rPr>
              <a:t>［平大認知症カフェ連絡協議会メンバー］</a:t>
            </a:r>
            <a:endParaRPr lang="en-US" altLang="ja-JP" sz="1200" b="1" dirty="0">
              <a:solidFill>
                <a:srgbClr val="0070C0"/>
              </a:solidFill>
              <a:latin typeface="Segoe UI" panose="020B0502040204020203" pitchFamily="34" charset="0"/>
              <a:ea typeface="メイリオ" panose="020B0604030504040204" pitchFamily="50" charset="-128"/>
              <a:cs typeface="Segoe UI" panose="020B0502040204020203" pitchFamily="34" charset="0"/>
            </a:endParaRPr>
          </a:p>
          <a:p>
            <a:pPr>
              <a:defRPr/>
            </a:pP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代表：門井善敬（御幸学区自治会連合会会長）</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御幸公民館館長</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御幸学区福祉を高める会会長</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a:t>
            </a:r>
            <a:endPar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defRPr/>
            </a:pP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御幸学区まちづくり推進委員会副委員長</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御幸学区ボランティアセンター運営委員長・事務局長</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深安地区医師会会長</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a:t>
            </a:r>
            <a:endPar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defRPr/>
            </a:pP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福山市北部東地域包括支援サブセンター加茂介護支援専門員</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福山市認知症初期集中支援チーム介護福祉士</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a:t>
            </a:r>
            <a:endPar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defRPr/>
            </a:pPr>
            <a:r>
              <a:rPr lang="zh-TW"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福山市認知症地域支援推進員</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グループホームオリーブハウス御幸管理者</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グループホーム・デイサービス喜望管理者</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p>
          <a:p>
            <a:pPr>
              <a:defRPr/>
            </a:pP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株式会社ファイブワン御幸エリア部長</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　特別養護老人ホームサテライト松風園生活相談員</a:t>
            </a:r>
            <a:r>
              <a:rPr lang="en-US" altLang="ja-JP"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p>
          <a:p>
            <a:pPr>
              <a:defRPr/>
            </a:pPr>
            <a:r>
              <a:rPr lang="ja-JP" altLang="en-US" sz="900" dirty="0">
                <a:solidFill>
                  <a:schemeClr val="tx1"/>
                </a:solidFill>
                <a:latin typeface="Segoe UI" panose="020B0502040204020203" pitchFamily="34" charset="0"/>
                <a:ea typeface="メイリオ" panose="020B0604030504040204" pitchFamily="50" charset="-128"/>
                <a:cs typeface="Segoe UI" panose="020B0502040204020203" pitchFamily="34" charset="0"/>
              </a:rPr>
              <a:t>福山平成大学福祉学科学科長・学科教員　　</a:t>
            </a:r>
            <a:r>
              <a:rPr lang="en-US" altLang="ja-JP"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a:t>
            </a:r>
            <a:r>
              <a:rPr lang="ja-JP"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当日は学生も多数参加します</a:t>
            </a:r>
            <a:endParaRPr kumimoji="1" lang="ja-JP" altLang="en-US" sz="1100" dirty="0"/>
          </a:p>
        </p:txBody>
      </p:sp>
      <p:sp>
        <p:nvSpPr>
          <p:cNvPr id="67" name="テキスト ボックス 66"/>
          <p:cNvSpPr txBox="1"/>
          <p:nvPr/>
        </p:nvSpPr>
        <p:spPr>
          <a:xfrm>
            <a:off x="177796" y="102396"/>
            <a:ext cx="3538393" cy="400110"/>
          </a:xfrm>
          <a:prstGeom prst="rect">
            <a:avLst/>
          </a:prstGeom>
          <a:noFill/>
        </p:spPr>
        <p:txBody>
          <a:bodyPr wrap="square" rtlCol="0">
            <a:spAutoFit/>
          </a:bodyPr>
          <a:lstStyle/>
          <a:p>
            <a:pPr algn="dist"/>
            <a:r>
              <a:rPr kumimoji="1" lang="ja-JP" altLang="en-US" sz="2000" dirty="0">
                <a:ln w="76200">
                  <a:solidFill>
                    <a:schemeClr val="bg1"/>
                  </a:solidFill>
                </a:ln>
                <a:solidFill>
                  <a:schemeClr val="bg1"/>
                </a:solidFill>
                <a:latin typeface="HGP創英角ｺﾞｼｯｸUB" panose="020B0900000000000000" pitchFamily="50" charset="-128"/>
                <a:ea typeface="HGP創英角ｺﾞｼｯｸUB" panose="020B0900000000000000" pitchFamily="50" charset="-128"/>
              </a:rPr>
              <a:t>みゆきよりみちかふぇ</a:t>
            </a:r>
            <a:r>
              <a:rPr kumimoji="1" lang="ja-JP" altLang="en-US" sz="1400" dirty="0">
                <a:ln w="76200">
                  <a:solidFill>
                    <a:schemeClr val="bg1"/>
                  </a:solidFill>
                </a:ln>
                <a:solidFill>
                  <a:schemeClr val="bg1"/>
                </a:solidFill>
                <a:latin typeface="HGP創英角ｺﾞｼｯｸUB" panose="020B0900000000000000" pitchFamily="50" charset="-128"/>
                <a:ea typeface="HGP創英角ｺﾞｼｯｸUB" panose="020B0900000000000000" pitchFamily="50" charset="-128"/>
              </a:rPr>
              <a:t>のこと</a:t>
            </a:r>
          </a:p>
        </p:txBody>
      </p:sp>
      <p:sp>
        <p:nvSpPr>
          <p:cNvPr id="68" name="テキスト ボックス 67"/>
          <p:cNvSpPr txBox="1"/>
          <p:nvPr/>
        </p:nvSpPr>
        <p:spPr>
          <a:xfrm>
            <a:off x="177795" y="110690"/>
            <a:ext cx="3538393" cy="400110"/>
          </a:xfrm>
          <a:prstGeom prst="rect">
            <a:avLst/>
          </a:prstGeom>
          <a:noFill/>
        </p:spPr>
        <p:txBody>
          <a:bodyPr wrap="square" rtlCol="0">
            <a:spAutoFit/>
          </a:bodyPr>
          <a:lstStyle/>
          <a:p>
            <a:pPr algn="dist"/>
            <a:r>
              <a:rPr kumimoji="1" lang="ja-JP" altLang="en-US" sz="2000" dirty="0">
                <a:solidFill>
                  <a:srgbClr val="ED3713"/>
                </a:solidFill>
                <a:latin typeface="HGP創英角ｺﾞｼｯｸUB" panose="020B0900000000000000" pitchFamily="50" charset="-128"/>
                <a:ea typeface="HGP創英角ｺﾞｼｯｸUB" panose="020B0900000000000000" pitchFamily="50" charset="-128"/>
              </a:rPr>
              <a:t>みゆきよりみちかふぇ</a:t>
            </a:r>
            <a:r>
              <a:rPr kumimoji="1" lang="ja-JP" altLang="en-US" sz="1400" dirty="0">
                <a:solidFill>
                  <a:srgbClr val="ED3713"/>
                </a:solidFill>
                <a:latin typeface="HGP創英角ｺﾞｼｯｸUB" panose="020B0900000000000000" pitchFamily="50" charset="-128"/>
                <a:ea typeface="HGP創英角ｺﾞｼｯｸUB" panose="020B0900000000000000" pitchFamily="50" charset="-128"/>
              </a:rPr>
              <a:t>のこと</a:t>
            </a:r>
          </a:p>
        </p:txBody>
      </p:sp>
      <p:sp>
        <p:nvSpPr>
          <p:cNvPr id="2" name="テキスト ボックス 1"/>
          <p:cNvSpPr txBox="1"/>
          <p:nvPr/>
        </p:nvSpPr>
        <p:spPr>
          <a:xfrm>
            <a:off x="206657" y="8233681"/>
            <a:ext cx="3205076" cy="3693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福山平成大学・公立学校共済組合中国中央病院</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ホームページより作図</a:t>
            </a:r>
          </a:p>
        </p:txBody>
      </p:sp>
      <p:sp>
        <p:nvSpPr>
          <p:cNvPr id="60" name="テキスト ボックス 1">
            <a:extLst/>
          </p:cNvPr>
          <p:cNvSpPr txBox="1">
            <a:spLocks noChangeArrowheads="1"/>
          </p:cNvSpPr>
          <p:nvPr/>
        </p:nvSpPr>
        <p:spPr bwMode="auto">
          <a:xfrm>
            <a:off x="168738" y="505561"/>
            <a:ext cx="6556375" cy="1384995"/>
          </a:xfrm>
          <a:prstGeom prst="rect">
            <a:avLst/>
          </a:prstGeom>
          <a:noFill/>
          <a:ln>
            <a:noFill/>
          </a:ln>
          <a:extLst/>
        </p:spPr>
        <p:style>
          <a:lnRef idx="0">
            <a:scrgbClr r="0" g="0" b="0"/>
          </a:lnRef>
          <a:fillRef idx="0">
            <a:scrgbClr r="0" g="0" b="0"/>
          </a:fillRef>
          <a:effectRef idx="0">
            <a:scrgbClr r="0" g="0" b="0"/>
          </a:effectRef>
          <a:fontRef idx="minor">
            <a:schemeClr val="lt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1600" dirty="0">
                <a:latin typeface="HGP明朝E" panose="02020900000000000000" pitchFamily="18" charset="-128"/>
                <a:ea typeface="HGP明朝E" panose="02020900000000000000" pitchFamily="18" charset="-128"/>
              </a:rPr>
              <a:t>　</a:t>
            </a:r>
            <a:r>
              <a:rPr lang="ja-JP" altLang="en-US" b="1" dirty="0">
                <a:latin typeface="Segoe UI" panose="020B0502040204020203" pitchFamily="34" charset="0"/>
                <a:ea typeface="メイリオ" panose="020B0604030504040204" pitchFamily="50" charset="-128"/>
                <a:cs typeface="Segoe UI" panose="020B0502040204020203" pitchFamily="34" charset="0"/>
              </a:rPr>
              <a:t>認知症</a:t>
            </a:r>
            <a:r>
              <a:rPr lang="ja-JP" altLang="en-US" sz="1100" dirty="0">
                <a:latin typeface="Segoe UI" panose="020B0502040204020203" pitchFamily="34" charset="0"/>
                <a:ea typeface="メイリオ" panose="020B0604030504040204" pitchFamily="50" charset="-128"/>
                <a:cs typeface="Segoe UI" panose="020B0502040204020203" pitchFamily="34" charset="0"/>
              </a:rPr>
              <a:t>に対する偏見をなくしたいと考え、</a:t>
            </a:r>
            <a:r>
              <a:rPr lang="en-US" altLang="ja-JP" sz="1100" dirty="0">
                <a:latin typeface="Segoe UI" panose="020B0502040204020203" pitchFamily="34" charset="0"/>
                <a:ea typeface="メイリオ" panose="020B0604030504040204" pitchFamily="50" charset="-128"/>
                <a:cs typeface="Segoe UI" panose="020B0502040204020203" pitchFamily="34" charset="0"/>
              </a:rPr>
              <a:t>2016</a:t>
            </a:r>
            <a:r>
              <a:rPr lang="ja-JP" altLang="en-US" sz="1100" dirty="0">
                <a:latin typeface="Segoe UI" panose="020B0502040204020203" pitchFamily="34" charset="0"/>
                <a:ea typeface="メイリオ" panose="020B0604030504040204" pitchFamily="50" charset="-128"/>
                <a:cs typeface="Segoe UI" panose="020B0502040204020203" pitchFamily="34" charset="0"/>
              </a:rPr>
              <a:t>年</a:t>
            </a:r>
            <a:r>
              <a:rPr lang="en-US" altLang="ja-JP" sz="1100" dirty="0">
                <a:latin typeface="Segoe UI" panose="020B0502040204020203" pitchFamily="34" charset="0"/>
                <a:ea typeface="メイリオ" panose="020B0604030504040204" pitchFamily="50" charset="-128"/>
                <a:cs typeface="Segoe UI" panose="020B0502040204020203" pitchFamily="34" charset="0"/>
              </a:rPr>
              <a:t>8</a:t>
            </a:r>
            <a:r>
              <a:rPr lang="ja-JP" altLang="en-US" sz="1100" dirty="0">
                <a:latin typeface="Segoe UI" panose="020B0502040204020203" pitchFamily="34" charset="0"/>
                <a:ea typeface="メイリオ" panose="020B0604030504040204" pitchFamily="50" charset="-128"/>
                <a:cs typeface="Segoe UI" panose="020B0502040204020203" pitchFamily="34" charset="0"/>
              </a:rPr>
              <a:t>月に、御幸町の住民団体と介護事業所や機関、大学が協力して、「平大認知症カフェ連絡協議会」を結成しました。そして、同年</a:t>
            </a:r>
            <a:r>
              <a:rPr lang="en-US" altLang="ja-JP" sz="1100" dirty="0">
                <a:latin typeface="Segoe UI" panose="020B0502040204020203" pitchFamily="34" charset="0"/>
                <a:ea typeface="メイリオ" panose="020B0604030504040204" pitchFamily="50" charset="-128"/>
                <a:cs typeface="Segoe UI" panose="020B0502040204020203" pitchFamily="34" charset="0"/>
              </a:rPr>
              <a:t>10</a:t>
            </a:r>
            <a:r>
              <a:rPr lang="ja-JP" altLang="en-US" sz="1100" dirty="0">
                <a:latin typeface="Segoe UI" panose="020B0502040204020203" pitchFamily="34" charset="0"/>
                <a:ea typeface="メイリオ" panose="020B0604030504040204" pitchFamily="50" charset="-128"/>
                <a:cs typeface="Segoe UI" panose="020B0502040204020203" pitchFamily="34" charset="0"/>
              </a:rPr>
              <a:t>月から福山平成大学を会場にして、認知症カフェを始めました。愛称のみゆきよりみちかふぇは、御幸小学校の児童の皆さんが考えてくれました。</a:t>
            </a:r>
            <a:endParaRPr lang="en-US" altLang="ja-JP" sz="1100" dirty="0">
              <a:latin typeface="Segoe UI" panose="020B0502040204020203" pitchFamily="34" charset="0"/>
              <a:ea typeface="メイリオ" panose="020B0604030504040204" pitchFamily="50" charset="-128"/>
              <a:cs typeface="Segoe UI" panose="020B0502040204020203" pitchFamily="34" charset="0"/>
            </a:endParaRPr>
          </a:p>
          <a:p>
            <a:pPr>
              <a:defRPr/>
            </a:pPr>
            <a:r>
              <a:rPr lang="ja-JP" altLang="en-US" sz="1100" dirty="0">
                <a:latin typeface="Segoe UI" panose="020B0502040204020203" pitchFamily="34" charset="0"/>
                <a:ea typeface="メイリオ" panose="020B0604030504040204" pitchFamily="50" charset="-128"/>
                <a:cs typeface="Segoe UI" panose="020B0502040204020203" pitchFamily="34" charset="0"/>
              </a:rPr>
              <a:t>　たくさんの専門職（介護・医療・福祉）と、学生と、また住民同士で、お茶を飲みながらみんなで気軽に認知症について語り合いませんか。そして正しい知識を学びませんか。</a:t>
            </a:r>
            <a:r>
              <a:rPr lang="en-US" altLang="ja-JP" sz="1100" dirty="0">
                <a:latin typeface="Segoe UI" panose="020B0502040204020203" pitchFamily="34" charset="0"/>
                <a:ea typeface="メイリオ" panose="020B0604030504040204" pitchFamily="50" charset="-128"/>
                <a:cs typeface="Segoe UI" panose="020B0502040204020203" pitchFamily="34" charset="0"/>
              </a:rPr>
              <a:t>2018</a:t>
            </a:r>
            <a:r>
              <a:rPr lang="ja-JP" altLang="en-US" sz="1100" dirty="0">
                <a:latin typeface="Segoe UI" panose="020B0502040204020203" pitchFamily="34" charset="0"/>
                <a:ea typeface="メイリオ" panose="020B0604030504040204" pitchFamily="50" charset="-128"/>
                <a:cs typeface="Segoe UI" panose="020B0502040204020203" pitchFamily="34" charset="0"/>
              </a:rPr>
              <a:t>年度からは学びのカフェとして充実させるために、毎回</a:t>
            </a:r>
            <a:r>
              <a:rPr lang="ja-JP" altLang="en-US" sz="1100" b="1" dirty="0">
                <a:solidFill>
                  <a:srgbClr val="002060"/>
                </a:solidFill>
                <a:latin typeface="Segoe UI" panose="020B0502040204020203" pitchFamily="34" charset="0"/>
                <a:ea typeface="メイリオ" panose="020B0604030504040204" pitchFamily="50" charset="-128"/>
                <a:cs typeface="Segoe UI" panose="020B0502040204020203" pitchFamily="34" charset="0"/>
              </a:rPr>
              <a:t>「学びの時間」</a:t>
            </a:r>
            <a:r>
              <a:rPr lang="ja-JP" altLang="en-US" sz="1100" dirty="0">
                <a:latin typeface="Segoe UI" panose="020B0502040204020203" pitchFamily="34" charset="0"/>
                <a:ea typeface="メイリオ" panose="020B0604030504040204" pitchFamily="50" charset="-128"/>
                <a:cs typeface="Segoe UI" panose="020B0502040204020203" pitchFamily="34" charset="0"/>
              </a:rPr>
              <a:t>の内容を変えてみました。</a:t>
            </a:r>
            <a:endParaRPr lang="en-US" altLang="ja-JP" sz="1100" dirty="0">
              <a:latin typeface="Segoe UI" panose="020B0502040204020203" pitchFamily="34" charset="0"/>
              <a:ea typeface="メイリオ" panose="020B0604030504040204" pitchFamily="50" charset="-128"/>
              <a:cs typeface="Segoe UI" panose="020B0502040204020203" pitchFamily="34" charset="0"/>
            </a:endParaRPr>
          </a:p>
        </p:txBody>
      </p:sp>
      <p:sp>
        <p:nvSpPr>
          <p:cNvPr id="5" name="テキスト ボックス 4"/>
          <p:cNvSpPr txBox="1"/>
          <p:nvPr/>
        </p:nvSpPr>
        <p:spPr>
          <a:xfrm>
            <a:off x="4598566" y="5803742"/>
            <a:ext cx="2100815" cy="230832"/>
          </a:xfrm>
          <a:prstGeom prst="rect">
            <a:avLst/>
          </a:prstGeom>
          <a:noFill/>
        </p:spPr>
        <p:txBody>
          <a:bodyPr wrap="square" rtlCol="0">
            <a:spAutoFit/>
          </a:bodyPr>
          <a:lstStyle/>
          <a:p>
            <a:r>
              <a:rPr kumimoji="1" lang="ja-JP" altLang="en-US" sz="900" dirty="0">
                <a:solidFill>
                  <a:schemeClr val="bg1"/>
                </a:solidFill>
                <a:latin typeface="メイリオ" panose="020B0604030504040204" pitchFamily="50" charset="-128"/>
                <a:ea typeface="メイリオ" panose="020B0604030504040204" pitchFamily="50" charset="-128"/>
              </a:rPr>
              <a:t>いずれも福山平成大学で開催します。</a:t>
            </a:r>
          </a:p>
        </p:txBody>
      </p:sp>
      <p:sp>
        <p:nvSpPr>
          <p:cNvPr id="16" name="正方形/長方形 15"/>
          <p:cNvSpPr/>
          <p:nvPr/>
        </p:nvSpPr>
        <p:spPr>
          <a:xfrm>
            <a:off x="3496007" y="6123962"/>
            <a:ext cx="3239153" cy="8573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Segoe UI" panose="020B0502040204020203" pitchFamily="34" charset="0"/>
                <a:ea typeface="メイリオ" panose="020B0604030504040204" pitchFamily="50" charset="-128"/>
                <a:cs typeface="Segoe UI" panose="020B0502040204020203" pitchFamily="34" charset="0"/>
              </a:rPr>
              <a:t>車</a:t>
            </a:r>
            <a:r>
              <a:rPr kumimoji="1" lang="ja-JP" altLang="en-US"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でお越しの方は、中国中央病院駐車場を　　ご利用ください。</a:t>
            </a:r>
          </a:p>
          <a:p>
            <a:pPr algn="ctr"/>
            <a:r>
              <a:rPr kumimoji="1" lang="ja-JP" altLang="en-US" sz="1000" dirty="0">
                <a:solidFill>
                  <a:schemeClr val="tx1"/>
                </a:solidFill>
                <a:latin typeface="Segoe UI" panose="020B0502040204020203" pitchFamily="34" charset="0"/>
                <a:ea typeface="メイリオ" panose="020B0604030504040204" pitchFamily="50" charset="-128"/>
                <a:cs typeface="Segoe UI" panose="020B0502040204020203" pitchFamily="34" charset="0"/>
              </a:rPr>
              <a:t>駐車料金（</a:t>
            </a:r>
            <a:r>
              <a:rPr kumimoji="1" lang="en-US" altLang="ja-JP"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1</a:t>
            </a:r>
            <a:r>
              <a:rPr kumimoji="1" lang="ja-JP" altLang="en-US" sz="1000" dirty="0">
                <a:solidFill>
                  <a:schemeClr val="tx1"/>
                </a:solidFill>
                <a:latin typeface="Segoe UI" panose="020B0502040204020203" pitchFamily="34" charset="0"/>
                <a:ea typeface="メイリオ" panose="020B0604030504040204" pitchFamily="50" charset="-128"/>
                <a:cs typeface="Segoe UI" panose="020B0502040204020203" pitchFamily="34" charset="0"/>
              </a:rPr>
              <a:t>時間につき</a:t>
            </a:r>
            <a:r>
              <a:rPr kumimoji="1" lang="en-US" altLang="ja-JP" sz="1100" dirty="0">
                <a:solidFill>
                  <a:schemeClr val="tx1"/>
                </a:solidFill>
                <a:latin typeface="Segoe UI" panose="020B0502040204020203" pitchFamily="34" charset="0"/>
                <a:ea typeface="メイリオ" panose="020B0604030504040204" pitchFamily="50" charset="-128"/>
                <a:cs typeface="Segoe UI" panose="020B0502040204020203" pitchFamily="34" charset="0"/>
              </a:rPr>
              <a:t>100</a:t>
            </a:r>
            <a:r>
              <a:rPr kumimoji="1" lang="ja-JP" altLang="en-US" sz="1000" dirty="0">
                <a:solidFill>
                  <a:schemeClr val="tx1"/>
                </a:solidFill>
                <a:latin typeface="Segoe UI" panose="020B0502040204020203" pitchFamily="34" charset="0"/>
                <a:ea typeface="メイリオ" panose="020B0604030504040204" pitchFamily="50" charset="-128"/>
                <a:cs typeface="Segoe UI" panose="020B0502040204020203" pitchFamily="34" charset="0"/>
              </a:rPr>
              <a:t>円ご負担ください）</a:t>
            </a:r>
          </a:p>
        </p:txBody>
      </p:sp>
      <p:sp>
        <p:nvSpPr>
          <p:cNvPr id="7" name="正方形/長方形 6"/>
          <p:cNvSpPr/>
          <p:nvPr/>
        </p:nvSpPr>
        <p:spPr>
          <a:xfrm>
            <a:off x="4210049" y="6851385"/>
            <a:ext cx="152689" cy="2980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52081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1314</TotalTime>
  <Words>367</Words>
  <Application>Microsoft Office PowerPoint</Application>
  <PresentationFormat>A4 210 x 297 mm</PresentationFormat>
  <Paragraphs>113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HGP創英角ｺﾞｼｯｸUB</vt:lpstr>
      <vt:lpstr>HGP明朝E</vt:lpstr>
      <vt:lpstr>ＭＳ Ｐゴシック</vt:lpstr>
      <vt:lpstr>メイリオ</vt:lpstr>
      <vt:lpstr>Arial</vt:lpstr>
      <vt:lpstr>Calibri</vt:lpstr>
      <vt:lpstr>Calibri Light</vt:lpstr>
      <vt:lpstr>Segoe UI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FUJII Hiroaki</dc:creator>
  <cp:lastModifiedBy>中司 登志美</cp:lastModifiedBy>
  <cp:revision>177</cp:revision>
  <dcterms:created xsi:type="dcterms:W3CDTF">2018-05-14T12:28:25Z</dcterms:created>
  <dcterms:modified xsi:type="dcterms:W3CDTF">2018-08-14T05:08:50Z</dcterms:modified>
</cp:coreProperties>
</file>